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64" r:id="rId5"/>
    <p:sldId id="257" r:id="rId6"/>
    <p:sldId id="258" r:id="rId7"/>
    <p:sldId id="259" r:id="rId8"/>
    <p:sldId id="265" r:id="rId9"/>
    <p:sldId id="260" r:id="rId10"/>
    <p:sldId id="261" r:id="rId11"/>
    <p:sldId id="268" r:id="rId12"/>
    <p:sldId id="269" r:id="rId13"/>
    <p:sldId id="263" r:id="rId14"/>
    <p:sldId id="267"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72" d="100"/>
          <a:sy n="72" d="100"/>
        </p:scale>
        <p:origin x="106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1DC1048-B110-42A0-9826-C4FB443C73DE}"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674546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DC1048-B110-42A0-9826-C4FB443C73DE}"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3323987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DC1048-B110-42A0-9826-C4FB443C73DE}"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2972503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1DC1048-B110-42A0-9826-C4FB443C73DE}"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3937249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1DC1048-B110-42A0-9826-C4FB443C73DE}" type="datetimeFigureOut">
              <a:rPr lang="en-GB" smtClean="0"/>
              <a:t>18/09/2024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3652427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1DC1048-B110-42A0-9826-C4FB443C73DE}" type="datetimeFigureOut">
              <a:rPr lang="en-GB" smtClean="0"/>
              <a:t>18/09/2024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2707884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DC1048-B110-42A0-9826-C4FB443C73DE}" type="datetimeFigureOut">
              <a:rPr lang="en-GB" smtClean="0"/>
              <a:t>18/09/2024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3676462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DC1048-B110-42A0-9826-C4FB443C73DE}"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2516271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DC1048-B110-42A0-9826-C4FB443C73DE}"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290645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DC1048-B110-42A0-9826-C4FB443C73DE}"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1376611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DC1048-B110-42A0-9826-C4FB443C73DE}"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94B006-5466-4689-9701-AF2EF4EA7F5B}" type="slidenum">
              <a:rPr lang="en-GB" smtClean="0"/>
              <a:t>‹#›</a:t>
            </a:fld>
            <a:endParaRPr lang="en-GB"/>
          </a:p>
        </p:txBody>
      </p:sp>
    </p:spTree>
    <p:extLst>
      <p:ext uri="{BB962C8B-B14F-4D97-AF65-F5344CB8AC3E}">
        <p14:creationId xmlns:p14="http://schemas.microsoft.com/office/powerpoint/2010/main" val="1552139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041330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684626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644233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44107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846699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318932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786393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942726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65075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902341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159626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83852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667386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488689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89779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226501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715581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341998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847267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636496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636621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330606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lvl1pPr>
              <a:defRPr>
                <a:latin typeface="Arial" pitchFamily="34" charset="0"/>
              </a:defRPr>
            </a:lvl1pPr>
          </a:lstStyle>
          <a:p>
            <a:pPr fontAlgn="base">
              <a:spcBef>
                <a:spcPct val="0"/>
              </a:spcBef>
              <a:spcAft>
                <a:spcPct val="0"/>
              </a:spcAft>
              <a:defRPr/>
            </a:pPr>
            <a:fld id="{1B7EE4AC-4F92-4C52-9A2A-2694ADB95C4A}" type="datetimeFigureOut">
              <a:rPr lang="en-GB" b="1" smtClean="0">
                <a:solidFill>
                  <a:srgbClr val="000000"/>
                </a:solidFill>
              </a:rPr>
              <a:pPr fontAlgn="base">
                <a:spcBef>
                  <a:spcPct val="0"/>
                </a:spcBef>
                <a:spcAft>
                  <a:spcPct val="0"/>
                </a:spcAft>
                <a:defRPr/>
              </a:pPr>
              <a:t>18/09/2024</a:t>
            </a:fld>
            <a:endParaRPr lang="en-GB" b="1">
              <a:solidFill>
                <a:srgbClr val="000000"/>
              </a:solidFill>
            </a:endParaRPr>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lvl1pPr>
              <a:defRPr>
                <a:latin typeface="Arial" pitchFamily="34" charset="0"/>
              </a:defRPr>
            </a:lvl1pPr>
          </a:lstStyle>
          <a:p>
            <a:pPr fontAlgn="base">
              <a:spcBef>
                <a:spcPct val="0"/>
              </a:spcBef>
              <a:spcAft>
                <a:spcPct val="0"/>
              </a:spcAft>
              <a:defRPr/>
            </a:pPr>
            <a:endParaRPr lang="en-GB" b="1">
              <a:solidFill>
                <a:srgbClr val="000000"/>
              </a:solidFill>
            </a:endParaRPr>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lvl1pPr>
              <a:defRPr>
                <a:latin typeface="Arial" pitchFamily="34" charset="0"/>
              </a:defRPr>
            </a:lvl1pPr>
          </a:lstStyle>
          <a:p>
            <a:pPr fontAlgn="base">
              <a:spcBef>
                <a:spcPct val="0"/>
              </a:spcBef>
              <a:spcAft>
                <a:spcPct val="0"/>
              </a:spcAft>
              <a:defRPr/>
            </a:pPr>
            <a:fld id="{DB123BB2-1D4B-4046-8B0F-05E97DF461A5}" type="slidenum">
              <a:rPr lang="en-GB" b="1" smtClean="0">
                <a:solidFill>
                  <a:srgbClr val="000000"/>
                </a:solidFill>
              </a:rPr>
              <a:pPr fontAlgn="base">
                <a:spcBef>
                  <a:spcPct val="0"/>
                </a:spcBef>
                <a:spcAft>
                  <a:spcPct val="0"/>
                </a:spcAft>
                <a:defRPr/>
              </a:pPr>
              <a:t>‹#›</a:t>
            </a:fld>
            <a:endParaRPr lang="en-GB" b="1">
              <a:solidFill>
                <a:srgbClr val="000000"/>
              </a:solidFill>
            </a:endParaRPr>
          </a:p>
        </p:txBody>
      </p:sp>
    </p:spTree>
    <p:extLst>
      <p:ext uri="{BB962C8B-B14F-4D97-AF65-F5344CB8AC3E}">
        <p14:creationId xmlns:p14="http://schemas.microsoft.com/office/powerpoint/2010/main" val="4272470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DC1048-B110-42A0-9826-C4FB443C73DE}" type="datetimeFigureOut">
              <a:rPr lang="en-GB" smtClean="0"/>
              <a:t>18/09/2024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4B006-5466-4689-9701-AF2EF4EA7F5B}" type="slidenum">
              <a:rPr lang="en-GB" smtClean="0"/>
              <a:t>‹#›</a:t>
            </a:fld>
            <a:endParaRPr lang="en-GB"/>
          </a:p>
        </p:txBody>
      </p:sp>
    </p:spTree>
    <p:extLst>
      <p:ext uri="{BB962C8B-B14F-4D97-AF65-F5344CB8AC3E}">
        <p14:creationId xmlns:p14="http://schemas.microsoft.com/office/powerpoint/2010/main" val="39355533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851845-F544-4572-AA93-AD3EF9D85FFB}"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342F9D-44FE-4FBB-AFA4-F4358658CE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2394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0E15C2-197F-4E2B-9103-5B8B26B2055D}" type="datetimeFigureOut">
              <a:rPr lang="en-GB" smtClean="0">
                <a:solidFill>
                  <a:prstClr val="black">
                    <a:tint val="75000"/>
                  </a:prstClr>
                </a:solidFill>
              </a:rPr>
              <a:pPr/>
              <a:t>18/09/2024</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1A0EEA-DC44-4FC6-A85B-C22715D7D5A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6813276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mathsframe.co.uk/en/resources/resource/477/Multiplication-Tables-Check"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pSb40J9pcck" TargetMode="External"/><Relationship Id="rId1" Type="http://schemas.openxmlformats.org/officeDocument/2006/relationships/slideLayout" Target="../slideLayouts/slideLayout29.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timestables.co.uk/multiplication-tables-check/" TargetMode="External"/><Relationship Id="rId2" Type="http://schemas.openxmlformats.org/officeDocument/2006/relationships/hyperlink" Target="https://mathsframe.co.uk/en/resources/resource/477/Multiplication-Tables-Check" TargetMode="External"/><Relationship Id="rId1" Type="http://schemas.openxmlformats.org/officeDocument/2006/relationships/slideLayout" Target="../slideLayouts/slideLayout7.xml"/><Relationship Id="rId4" Type="http://schemas.openxmlformats.org/officeDocument/2006/relationships/hyperlink" Target="https://www.topmarks.co.uk/maths-games/daily10"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ultiplication Tables Check Topic Tool - EducationC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3961" y="2898227"/>
            <a:ext cx="9239250" cy="3333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250731" y="1114096"/>
            <a:ext cx="10110952" cy="1323439"/>
          </a:xfrm>
          <a:prstGeom prst="rect">
            <a:avLst/>
          </a:prstGeom>
          <a:noFill/>
        </p:spPr>
        <p:txBody>
          <a:bodyPr wrap="square" rtlCol="0">
            <a:spAutoFit/>
          </a:bodyPr>
          <a:lstStyle/>
          <a:p>
            <a:pPr algn="ctr"/>
            <a:r>
              <a:rPr lang="en-GB" sz="4000" dirty="0"/>
              <a:t>Welcome to the Year 4 Parents’ Meeting:</a:t>
            </a:r>
          </a:p>
          <a:p>
            <a:pPr algn="ctr"/>
            <a:r>
              <a:rPr lang="en-GB" sz="4000" dirty="0"/>
              <a:t>Multiplication Tables Check</a:t>
            </a:r>
          </a:p>
        </p:txBody>
      </p:sp>
      <p:pic>
        <p:nvPicPr>
          <p:cNvPr id="5" name="Picture 4"/>
          <p:cNvPicPr>
            <a:picLocks noChangeAspect="1"/>
          </p:cNvPicPr>
          <p:nvPr/>
        </p:nvPicPr>
        <p:blipFill>
          <a:blip r:embed="rId3"/>
          <a:stretch>
            <a:fillRect/>
          </a:stretch>
        </p:blipFill>
        <p:spPr>
          <a:xfrm>
            <a:off x="182744" y="164128"/>
            <a:ext cx="1536873" cy="2021322"/>
          </a:xfrm>
          <a:prstGeom prst="rect">
            <a:avLst/>
          </a:prstGeom>
        </p:spPr>
      </p:pic>
    </p:spTree>
    <p:extLst>
      <p:ext uri="{BB962C8B-B14F-4D97-AF65-F5344CB8AC3E}">
        <p14:creationId xmlns:p14="http://schemas.microsoft.com/office/powerpoint/2010/main" val="2298696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7568" y="116633"/>
            <a:ext cx="7772400" cy="1470025"/>
          </a:xfrm>
        </p:spPr>
        <p:txBody>
          <a:bodyPr>
            <a:normAutofit/>
          </a:bodyPr>
          <a:lstStyle/>
          <a:p>
            <a:r>
              <a:rPr lang="en-GB" sz="3600" b="1" dirty="0">
                <a:latin typeface="+mn-lt"/>
                <a:ea typeface="+mn-ea"/>
                <a:cs typeface="+mn-cs"/>
              </a:rPr>
              <a:t>Aims of today</a:t>
            </a:r>
          </a:p>
        </p:txBody>
      </p:sp>
      <p:sp>
        <p:nvSpPr>
          <p:cNvPr id="3" name="Subtitle 2"/>
          <p:cNvSpPr>
            <a:spLocks noGrp="1"/>
          </p:cNvSpPr>
          <p:nvPr>
            <p:ph type="subTitle" idx="1"/>
          </p:nvPr>
        </p:nvSpPr>
        <p:spPr>
          <a:xfrm>
            <a:off x="746234" y="1700808"/>
            <a:ext cx="9598238" cy="3096344"/>
          </a:xfrm>
        </p:spPr>
        <p:txBody>
          <a:bodyPr>
            <a:normAutofit/>
          </a:bodyPr>
          <a:lstStyle/>
          <a:p>
            <a:pPr marL="457200" indent="-457200" algn="l">
              <a:buFont typeface="Arial" panose="020B0604020202020204" pitchFamily="34" charset="0"/>
              <a:buChar char="•"/>
            </a:pPr>
            <a:r>
              <a:rPr lang="en-GB" dirty="0">
                <a:solidFill>
                  <a:schemeClr val="tx1"/>
                </a:solidFill>
              </a:rPr>
              <a:t>to give information about the statutory Multiplication Tables Check</a:t>
            </a:r>
          </a:p>
          <a:p>
            <a:pPr marL="457200" indent="-457200" algn="l">
              <a:buFont typeface="Arial" panose="020B0604020202020204" pitchFamily="34" charset="0"/>
              <a:buChar char="•"/>
            </a:pPr>
            <a:r>
              <a:rPr lang="en-GB" dirty="0">
                <a:solidFill>
                  <a:schemeClr val="tx1"/>
                </a:solidFill>
              </a:rPr>
              <a:t>to take away some ideas to support your children at home</a:t>
            </a:r>
          </a:p>
          <a:p>
            <a:pPr marL="457200" indent="-457200" algn="l">
              <a:buFont typeface="Arial" panose="020B0604020202020204" pitchFamily="34" charset="0"/>
              <a:buChar char="•"/>
            </a:pPr>
            <a:endParaRPr lang="en-GB" dirty="0"/>
          </a:p>
        </p:txBody>
      </p:sp>
      <p:pic>
        <p:nvPicPr>
          <p:cNvPr id="1026" name="Picture 2" descr="Image result for math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2225" y="4653136"/>
            <a:ext cx="2329101" cy="18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5267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3889" y="805256"/>
            <a:ext cx="10152994" cy="3939540"/>
          </a:xfrm>
          <a:prstGeom prst="rect">
            <a:avLst/>
          </a:prstGeom>
        </p:spPr>
        <p:txBody>
          <a:bodyPr wrap="square">
            <a:spAutoFit/>
          </a:bodyPr>
          <a:lstStyle/>
          <a:p>
            <a:pPr algn="ctr"/>
            <a:r>
              <a:rPr lang="en-GB" sz="3600" b="1" dirty="0"/>
              <a:t>What is the multiplication tables check?</a:t>
            </a:r>
          </a:p>
          <a:p>
            <a:endParaRPr lang="en-GB" dirty="0"/>
          </a:p>
          <a:p>
            <a:r>
              <a:rPr lang="en-GB" sz="2800" dirty="0"/>
              <a:t>The purpose of the MTC is to determine whether Year 4 pupils can fluently recall their multiplication tables.</a:t>
            </a:r>
          </a:p>
          <a:p>
            <a:endParaRPr lang="en-GB" sz="2800" dirty="0"/>
          </a:p>
          <a:p>
            <a:r>
              <a:rPr lang="en-GB" sz="2800" dirty="0"/>
              <a:t>2022 will be the first year that the test is mandatory for schools. </a:t>
            </a:r>
          </a:p>
          <a:p>
            <a:endParaRPr lang="en-GB" sz="2800" dirty="0"/>
          </a:p>
          <a:p>
            <a:r>
              <a:rPr lang="en-GB" sz="2800" dirty="0"/>
              <a:t>There is no pass mark or threshold and children will not be required to resit the test.</a:t>
            </a:r>
          </a:p>
        </p:txBody>
      </p:sp>
      <p:pic>
        <p:nvPicPr>
          <p:cNvPr id="3" name="Picture 2"/>
          <p:cNvPicPr>
            <a:picLocks noChangeAspect="1"/>
          </p:cNvPicPr>
          <p:nvPr/>
        </p:nvPicPr>
        <p:blipFill>
          <a:blip r:embed="rId2"/>
          <a:stretch>
            <a:fillRect/>
          </a:stretch>
        </p:blipFill>
        <p:spPr>
          <a:xfrm>
            <a:off x="8285271" y="4262108"/>
            <a:ext cx="3297129" cy="2258473"/>
          </a:xfrm>
          <a:prstGeom prst="rect">
            <a:avLst/>
          </a:prstGeom>
        </p:spPr>
      </p:pic>
    </p:spTree>
    <p:extLst>
      <p:ext uri="{BB962C8B-B14F-4D97-AF65-F5344CB8AC3E}">
        <p14:creationId xmlns:p14="http://schemas.microsoft.com/office/powerpoint/2010/main" val="321253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1448" y="0"/>
            <a:ext cx="8996856" cy="6678751"/>
          </a:xfrm>
          <a:prstGeom prst="rect">
            <a:avLst/>
          </a:prstGeom>
        </p:spPr>
        <p:txBody>
          <a:bodyPr wrap="square">
            <a:spAutoFit/>
          </a:bodyPr>
          <a:lstStyle/>
          <a:p>
            <a:pPr algn="ctr"/>
            <a:r>
              <a:rPr lang="en-GB" sz="3600" b="1" dirty="0"/>
              <a:t>Administration of the test</a:t>
            </a:r>
          </a:p>
          <a:p>
            <a:pPr algn="ctr"/>
            <a:endParaRPr lang="en-GB" sz="3600" b="1" dirty="0"/>
          </a:p>
          <a:p>
            <a:r>
              <a:rPr lang="en-GB" sz="2400" dirty="0"/>
              <a:t>The times tables check is online and on-screen and as a school this will be done on the Chromebooks, that the children are familiar with using.</a:t>
            </a:r>
          </a:p>
          <a:p>
            <a:endParaRPr lang="en-GB" sz="2400" dirty="0"/>
          </a:p>
          <a:p>
            <a:r>
              <a:rPr lang="en-GB" sz="2400" dirty="0"/>
              <a:t>Children will have a chance to practise ahead of the test so they can understand the format and speed of questions.</a:t>
            </a:r>
          </a:p>
          <a:p>
            <a:endParaRPr lang="en-GB" sz="2400" dirty="0"/>
          </a:p>
          <a:p>
            <a:r>
              <a:rPr lang="en-GB" sz="2400" dirty="0"/>
              <a:t>The MTC will only present children with multiplication statements not division.</a:t>
            </a:r>
          </a:p>
          <a:p>
            <a:endParaRPr lang="en-GB" sz="2400" dirty="0"/>
          </a:p>
          <a:p>
            <a:r>
              <a:rPr lang="en-GB" sz="2400" dirty="0"/>
              <a:t>The check will take place in June each year, when there will be 3-week window to take the test – there is no set day to take it.</a:t>
            </a:r>
          </a:p>
          <a:p>
            <a:endParaRPr lang="en-GB" sz="2400" dirty="0"/>
          </a:p>
          <a:p>
            <a:r>
              <a:rPr lang="en-GB" sz="2400" dirty="0"/>
              <a:t>Results will be available to schools at the end of the 3-week window and will be reported to parents at the end of the year.  </a:t>
            </a:r>
          </a:p>
          <a:p>
            <a:endParaRPr lang="en-GB" sz="2000" dirty="0">
              <a:solidFill>
                <a:srgbClr val="FF0000"/>
              </a:solidFill>
            </a:endParaRPr>
          </a:p>
        </p:txBody>
      </p:sp>
      <p:pic>
        <p:nvPicPr>
          <p:cNvPr id="3" name="Picture 2"/>
          <p:cNvPicPr>
            <a:picLocks noChangeAspect="1"/>
          </p:cNvPicPr>
          <p:nvPr/>
        </p:nvPicPr>
        <p:blipFill>
          <a:blip r:embed="rId2"/>
          <a:stretch>
            <a:fillRect/>
          </a:stretch>
        </p:blipFill>
        <p:spPr>
          <a:xfrm>
            <a:off x="9241877" y="4518456"/>
            <a:ext cx="2781958" cy="2115691"/>
          </a:xfrm>
          <a:prstGeom prst="rect">
            <a:avLst/>
          </a:prstGeom>
        </p:spPr>
      </p:pic>
    </p:spTree>
    <p:extLst>
      <p:ext uri="{BB962C8B-B14F-4D97-AF65-F5344CB8AC3E}">
        <p14:creationId xmlns:p14="http://schemas.microsoft.com/office/powerpoint/2010/main" val="644553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7255" y="445358"/>
            <a:ext cx="10237076" cy="5909310"/>
          </a:xfrm>
          <a:prstGeom prst="rect">
            <a:avLst/>
          </a:prstGeom>
        </p:spPr>
        <p:txBody>
          <a:bodyPr wrap="square">
            <a:spAutoFit/>
          </a:bodyPr>
          <a:lstStyle/>
          <a:p>
            <a:pPr algn="ctr"/>
            <a:r>
              <a:rPr lang="en-GB" sz="3600" b="1" dirty="0"/>
              <a:t>Children can practise before taking the check </a:t>
            </a:r>
          </a:p>
          <a:p>
            <a:endParaRPr lang="en-GB" dirty="0"/>
          </a:p>
          <a:p>
            <a:endParaRPr lang="en-GB" dirty="0"/>
          </a:p>
          <a:p>
            <a:r>
              <a:rPr lang="en-GB" sz="2400" dirty="0"/>
              <a:t>Before the test window opens each year, there will be the opportunity for children to access a practice area to become familiar with the style of the KS2 times tables test. </a:t>
            </a:r>
          </a:p>
          <a:p>
            <a:endParaRPr lang="en-GB" sz="2400" dirty="0"/>
          </a:p>
          <a:p>
            <a:r>
              <a:rPr lang="en-GB" sz="2400" dirty="0"/>
              <a:t>We will build in time for this familiarisation, so the check style is not new when children take the actual check. </a:t>
            </a:r>
          </a:p>
          <a:p>
            <a:endParaRPr lang="en-GB" sz="2400" dirty="0"/>
          </a:p>
          <a:p>
            <a:r>
              <a:rPr lang="en-GB" sz="2400" dirty="0"/>
              <a:t>It will take less than 5 minutes per pupil for them to complete the test.</a:t>
            </a:r>
          </a:p>
          <a:p>
            <a:endParaRPr lang="en-GB" sz="2400" dirty="0"/>
          </a:p>
          <a:p>
            <a:r>
              <a:rPr lang="en-GB" sz="2400" dirty="0"/>
              <a:t>Children will be presented with 25 questions with a 3 second pause in-between each question, before the next one appears on screen.</a:t>
            </a:r>
          </a:p>
          <a:p>
            <a:endParaRPr lang="en-GB" sz="2400" dirty="0"/>
          </a:p>
          <a:p>
            <a:endParaRPr lang="en-GB" dirty="0"/>
          </a:p>
        </p:txBody>
      </p:sp>
    </p:spTree>
    <p:extLst>
      <p:ext uri="{BB962C8B-B14F-4D97-AF65-F5344CB8AC3E}">
        <p14:creationId xmlns:p14="http://schemas.microsoft.com/office/powerpoint/2010/main" val="1114783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7559" y="210026"/>
            <a:ext cx="10447282" cy="6647974"/>
          </a:xfrm>
          <a:prstGeom prst="rect">
            <a:avLst/>
          </a:prstGeom>
        </p:spPr>
        <p:txBody>
          <a:bodyPr wrap="square">
            <a:spAutoFit/>
          </a:bodyPr>
          <a:lstStyle/>
          <a:p>
            <a:pPr algn="ctr"/>
            <a:r>
              <a:rPr lang="en-GB" sz="3600" b="1" dirty="0"/>
              <a:t>Timing </a:t>
            </a:r>
          </a:p>
          <a:p>
            <a:endParaRPr lang="en-GB" dirty="0"/>
          </a:p>
          <a:p>
            <a:r>
              <a:rPr lang="en-GB" sz="2400" dirty="0"/>
              <a:t>Children will get 6 seconds from the time the question appears to input their answer. This means that children must be able to read, recall and enter their response within this time. </a:t>
            </a:r>
          </a:p>
          <a:p>
            <a:endParaRPr lang="en-GB" sz="2400" dirty="0"/>
          </a:p>
          <a:p>
            <a:r>
              <a:rPr lang="en-GB" sz="2400" dirty="0"/>
              <a:t>As the facts have to be read by the child (rather than being read to them), it is also important that children are used to giving the correct answer to multiplication questions in a written format, rather than only answering questions out loud. </a:t>
            </a:r>
          </a:p>
          <a:p>
            <a:endParaRPr lang="en-GB" sz="2400" dirty="0"/>
          </a:p>
          <a:p>
            <a:r>
              <a:rPr lang="en-GB" sz="2400" dirty="0"/>
              <a:t>Whatever is in the answer box at the end of the 6 seconds will be counted as the answer This means that if a child is mid-way into entering a two digit answer (e.g. they only enter the 7 out of 72 when answering 8 x 9) they will be recorded as having answered 8 x 9 as 7. </a:t>
            </a:r>
          </a:p>
          <a:p>
            <a:endParaRPr lang="en-GB" sz="2400" dirty="0"/>
          </a:p>
          <a:p>
            <a:r>
              <a:rPr lang="en-GB" sz="2400" dirty="0"/>
              <a:t>Let’s see what this looks like…</a:t>
            </a:r>
          </a:p>
          <a:p>
            <a:endParaRPr lang="en-GB" dirty="0"/>
          </a:p>
          <a:p>
            <a:endParaRPr lang="en-GB" dirty="0"/>
          </a:p>
        </p:txBody>
      </p:sp>
      <p:sp>
        <p:nvSpPr>
          <p:cNvPr id="3" name="Rectangle 2"/>
          <p:cNvSpPr/>
          <p:nvPr/>
        </p:nvSpPr>
        <p:spPr>
          <a:xfrm>
            <a:off x="3825765" y="6211669"/>
            <a:ext cx="8177048" cy="646331"/>
          </a:xfrm>
          <a:prstGeom prst="rect">
            <a:avLst/>
          </a:prstGeom>
        </p:spPr>
        <p:txBody>
          <a:bodyPr wrap="square">
            <a:spAutoFit/>
          </a:bodyPr>
          <a:lstStyle/>
          <a:p>
            <a:r>
              <a:rPr lang="en-GB" dirty="0">
                <a:hlinkClick r:id="rId2"/>
              </a:rPr>
              <a:t>https://mathsframe.co.uk/en/resources/resource/477/Multiplication-Tables-Check</a:t>
            </a:r>
            <a:endParaRPr lang="en-GB" dirty="0"/>
          </a:p>
          <a:p>
            <a:endParaRPr lang="en-GB" dirty="0"/>
          </a:p>
        </p:txBody>
      </p:sp>
    </p:spTree>
    <p:extLst>
      <p:ext uri="{BB962C8B-B14F-4D97-AF65-F5344CB8AC3E}">
        <p14:creationId xmlns:p14="http://schemas.microsoft.com/office/powerpoint/2010/main" val="832436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6027" y="341441"/>
            <a:ext cx="11256579" cy="6740307"/>
          </a:xfrm>
          <a:prstGeom prst="rect">
            <a:avLst/>
          </a:prstGeom>
        </p:spPr>
        <p:txBody>
          <a:bodyPr wrap="square">
            <a:spAutoFit/>
          </a:bodyPr>
          <a:lstStyle/>
          <a:p>
            <a:pPr algn="ctr"/>
            <a:r>
              <a:rPr lang="en-GB" sz="3600" b="1" dirty="0"/>
              <a:t>Recalling facts</a:t>
            </a:r>
          </a:p>
          <a:p>
            <a:endParaRPr lang="en-GB" dirty="0"/>
          </a:p>
          <a:p>
            <a:r>
              <a:rPr lang="en-GB" sz="2400" dirty="0"/>
              <a:t>It is vital that children are able to rapidly recall multiplication facts, and can do so out of sequence (i.e. answer 6 x 7 without having to count in 6s from 0). </a:t>
            </a:r>
          </a:p>
          <a:p>
            <a:endParaRPr lang="en-GB" sz="2400" dirty="0"/>
          </a:p>
          <a:p>
            <a:r>
              <a:rPr lang="en-GB" sz="2400" dirty="0"/>
              <a:t>Whilst it may be tempting to resort to rote learning for the multiplication tables, it is important that this is not the only way they are practised, as it leads to children simply being able to chant facts without any meaning, and reduces their ability to recall facts out of sequence. </a:t>
            </a:r>
          </a:p>
          <a:p>
            <a:endParaRPr lang="en-GB" sz="2400" dirty="0"/>
          </a:p>
          <a:p>
            <a:r>
              <a:rPr lang="en-GB" sz="2400" dirty="0"/>
              <a:t>Children need to be able to rapidly recall their multiplication facts – this will help them to calculate in other areas of maths as well (especially in the arithmetic test in Y6 SAT’s). Times tables knowledge is vital for quick mental maths calculations and problem solving, as well as for many of the topics children learn in KS2 – including division, fractions, percentages, ratio and basic algebra. In secondary school, good multiplication skills are a great help when with algebra, as well as chemistry, physics, biology and ICT, all of which use this maths knowledge.</a:t>
            </a:r>
          </a:p>
          <a:p>
            <a:endParaRPr lang="en-GB" dirty="0"/>
          </a:p>
        </p:txBody>
      </p:sp>
    </p:spTree>
    <p:extLst>
      <p:ext uri="{BB962C8B-B14F-4D97-AF65-F5344CB8AC3E}">
        <p14:creationId xmlns:p14="http://schemas.microsoft.com/office/powerpoint/2010/main" val="2539198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314" y="142911"/>
            <a:ext cx="10216055" cy="7294305"/>
          </a:xfrm>
          <a:prstGeom prst="rect">
            <a:avLst/>
          </a:prstGeom>
        </p:spPr>
        <p:txBody>
          <a:bodyPr wrap="square">
            <a:spAutoFit/>
          </a:bodyPr>
          <a:lstStyle/>
          <a:p>
            <a:pPr algn="ctr"/>
            <a:r>
              <a:rPr lang="en-GB" sz="3600" b="1" dirty="0"/>
              <a:t>Tables to be tested</a:t>
            </a:r>
          </a:p>
          <a:p>
            <a:endParaRPr lang="en-GB" dirty="0"/>
          </a:p>
          <a:p>
            <a:r>
              <a:rPr lang="en-GB" sz="2400" dirty="0"/>
              <a:t>The check has been designed to focus on times tables that fit within the KS2 national curriculum. </a:t>
            </a:r>
          </a:p>
          <a:p>
            <a:endParaRPr lang="en-GB" sz="2400" dirty="0"/>
          </a:p>
          <a:p>
            <a:r>
              <a:rPr lang="en-GB" sz="2400" dirty="0"/>
              <a:t>By the end of </a:t>
            </a:r>
            <a:r>
              <a:rPr lang="en-GB" sz="2400" b="1" dirty="0"/>
              <a:t>Year 3</a:t>
            </a:r>
            <a:r>
              <a:rPr lang="en-GB" sz="2400" dirty="0"/>
              <a:t>, children must be fluent in the 2, 3, 4, 5, 8, 10 times tables, and then by the end of </a:t>
            </a:r>
            <a:r>
              <a:rPr lang="en-GB" sz="2400" b="1" dirty="0"/>
              <a:t>Year 4</a:t>
            </a:r>
            <a:r>
              <a:rPr lang="en-GB" sz="2400" dirty="0"/>
              <a:t> all of the above plus the 6, 7, 9, 11, 12. </a:t>
            </a:r>
          </a:p>
          <a:p>
            <a:endParaRPr lang="en-GB" sz="2400" dirty="0"/>
          </a:p>
          <a:p>
            <a:r>
              <a:rPr lang="en-GB" sz="2400" dirty="0"/>
              <a:t>The 6, 7, 8, 9 and 12 times tables are more likely to be asked than the 2, 3, 4, 5, 10 or 11 multiplication tables. The STA (Standards and Testing Agency) state that there is a focus on these as these are the most difficult multiplication tables. </a:t>
            </a:r>
          </a:p>
          <a:p>
            <a:endParaRPr lang="en-GB" sz="2400" dirty="0"/>
          </a:p>
          <a:p>
            <a:r>
              <a:rPr lang="en-GB" sz="2400" dirty="0"/>
              <a:t>There will not be an equal spread of each multiplication table within the check.</a:t>
            </a:r>
          </a:p>
          <a:p>
            <a:pPr marL="285750" indent="-285750">
              <a:buFont typeface="Arial" panose="020B0604020202020204" pitchFamily="34" charset="0"/>
              <a:buChar char="•"/>
            </a:pPr>
            <a:r>
              <a:rPr lang="en-GB" sz="2400" dirty="0"/>
              <a:t>There will always be questions from the 3, 4, 5, 6, 7, 8, 9, 11 and 12 multiplication tables in each test</a:t>
            </a:r>
          </a:p>
          <a:p>
            <a:pPr marL="285750" indent="-285750">
              <a:buFont typeface="Arial" panose="020B0604020202020204" pitchFamily="34" charset="0"/>
              <a:buChar char="•"/>
            </a:pPr>
            <a:r>
              <a:rPr lang="en-GB" sz="2400" dirty="0"/>
              <a:t>There will be no questions from the 1 times table (i.e. 1 x 8 or 8 x 1)</a:t>
            </a:r>
          </a:p>
          <a:p>
            <a:pPr marL="285750" indent="-285750">
              <a:buFont typeface="Arial" panose="020B0604020202020204" pitchFamily="34" charset="0"/>
              <a:buChar char="•"/>
            </a:pPr>
            <a:r>
              <a:rPr lang="en-GB" sz="2400" dirty="0"/>
              <a:t>There will only be a maximum of 7 questions from the 2, 5 and 10 times tables</a:t>
            </a:r>
          </a:p>
          <a:p>
            <a:endParaRPr lang="en-GB" dirty="0"/>
          </a:p>
          <a:p>
            <a:endParaRPr lang="en-GB" dirty="0"/>
          </a:p>
          <a:p>
            <a:endParaRPr lang="en-GB" dirty="0"/>
          </a:p>
        </p:txBody>
      </p:sp>
    </p:spTree>
    <p:extLst>
      <p:ext uri="{BB962C8B-B14F-4D97-AF65-F5344CB8AC3E}">
        <p14:creationId xmlns:p14="http://schemas.microsoft.com/office/powerpoint/2010/main" val="3660576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6691" y="108087"/>
            <a:ext cx="11584284" cy="7294305"/>
          </a:xfrm>
          <a:prstGeom prst="rect">
            <a:avLst/>
          </a:prstGeom>
        </p:spPr>
        <p:txBody>
          <a:bodyPr wrap="square">
            <a:spAutoFit/>
          </a:bodyPr>
          <a:lstStyle/>
          <a:p>
            <a:pPr algn="ctr"/>
            <a:r>
              <a:rPr lang="en-GB" sz="3600" b="1" dirty="0"/>
              <a:t>Tables to be tested</a:t>
            </a:r>
          </a:p>
          <a:p>
            <a:endParaRPr lang="en-GB" dirty="0"/>
          </a:p>
          <a:p>
            <a:r>
              <a:rPr lang="en-GB" sz="2400" dirty="0"/>
              <a:t>It is important that children understand that 8 x 3 (8, three times) is the same as 3 x 8 (3, eight times.) </a:t>
            </a:r>
          </a:p>
          <a:p>
            <a:endParaRPr lang="en-GB" sz="2400" dirty="0"/>
          </a:p>
          <a:p>
            <a:r>
              <a:rPr lang="en-GB" sz="2400" dirty="0"/>
              <a:t>Therefore, if children have made this conceptual connection, it effectively reduces the number of unique facts children need to remember, and helps children answer questions such as 8 x 4, which if taken as an 8 times table question may cause more panic than 4 x 8. </a:t>
            </a:r>
          </a:p>
          <a:p>
            <a:endParaRPr lang="en-GB" sz="2400" dirty="0"/>
          </a:p>
          <a:p>
            <a:r>
              <a:rPr lang="en-GB" sz="2400" dirty="0"/>
              <a:t>Eleven facts are more likely to appear than others </a:t>
            </a:r>
          </a:p>
          <a:p>
            <a:endParaRPr lang="en-GB" sz="2400" dirty="0"/>
          </a:p>
          <a:p>
            <a:r>
              <a:rPr lang="en-GB" sz="2400" dirty="0"/>
              <a:t>•6 x 6, 6 x 7, 6 x 8, 6 x 9, 6 x 12 </a:t>
            </a:r>
          </a:p>
          <a:p>
            <a:r>
              <a:rPr lang="en-GB" sz="2400" dirty="0"/>
              <a:t>•7 x 8, 7 x 9, 7 x 12 </a:t>
            </a:r>
          </a:p>
          <a:p>
            <a:r>
              <a:rPr lang="en-GB" sz="2400" dirty="0"/>
              <a:t>•8 x 9, 8 x 12 </a:t>
            </a:r>
          </a:p>
          <a:p>
            <a:r>
              <a:rPr lang="en-GB" sz="2400" dirty="0"/>
              <a:t>•12 x 12 </a:t>
            </a:r>
          </a:p>
          <a:p>
            <a:endParaRPr lang="en-GB" sz="2400" dirty="0"/>
          </a:p>
          <a:p>
            <a:r>
              <a:rPr lang="en-GB" sz="2400" dirty="0"/>
              <a:t>and their commutative equivalents. </a:t>
            </a:r>
          </a:p>
          <a:p>
            <a:endParaRPr lang="en-GB" dirty="0"/>
          </a:p>
          <a:p>
            <a:endParaRPr lang="en-GB" dirty="0"/>
          </a:p>
          <a:p>
            <a:endParaRPr lang="en-GB" dirty="0"/>
          </a:p>
        </p:txBody>
      </p:sp>
      <p:pic>
        <p:nvPicPr>
          <p:cNvPr id="3" name="Picture 2" descr="Image result for timesta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29483" y="5056105"/>
            <a:ext cx="1411492" cy="1411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454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321608" y="527710"/>
            <a:ext cx="5094312" cy="369332"/>
          </a:xfrm>
          <a:prstGeom prst="rect">
            <a:avLst/>
          </a:prstGeom>
        </p:spPr>
        <p:txBody>
          <a:bodyPr wrap="square">
            <a:spAutoFit/>
          </a:bodyPr>
          <a:lstStyle/>
          <a:p>
            <a:r>
              <a:rPr lang="en-GB" dirty="0">
                <a:solidFill>
                  <a:prstClr val="black"/>
                </a:solidFill>
                <a:latin typeface="Calibri" panose="020F0502020204030204"/>
                <a:hlinkClick r:id="rId2"/>
              </a:rPr>
              <a:t>https://www.youtube.com/watch?v=pSb40J9pcck</a:t>
            </a:r>
            <a:endParaRPr lang="en-GB" dirty="0">
              <a:solidFill>
                <a:prstClr val="black"/>
              </a:solidFill>
              <a:latin typeface="Calibri" panose="020F0502020204030204"/>
            </a:endParaRPr>
          </a:p>
        </p:txBody>
      </p:sp>
      <p:graphicFrame>
        <p:nvGraphicFramePr>
          <p:cNvPr id="7" name="Table 6"/>
          <p:cNvGraphicFramePr>
            <a:graphicFrameLocks noGrp="1"/>
          </p:cNvGraphicFramePr>
          <p:nvPr>
            <p:extLst>
              <p:ext uri="{D42A27DB-BD31-4B8C-83A1-F6EECF244321}">
                <p14:modId xmlns:p14="http://schemas.microsoft.com/office/powerpoint/2010/main" val="1853458635"/>
              </p:ext>
            </p:extLst>
          </p:nvPr>
        </p:nvGraphicFramePr>
        <p:xfrm>
          <a:off x="2491376" y="1592562"/>
          <a:ext cx="8924544" cy="4797723"/>
        </p:xfrm>
        <a:graphic>
          <a:graphicData uri="http://schemas.openxmlformats.org/drawingml/2006/table">
            <a:tbl>
              <a:tblPr>
                <a:tableStyleId>{5C22544A-7EE6-4342-B048-85BDC9FD1C3A}</a:tableStyleId>
              </a:tblPr>
              <a:tblGrid>
                <a:gridCol w="743712">
                  <a:extLst>
                    <a:ext uri="{9D8B030D-6E8A-4147-A177-3AD203B41FA5}">
                      <a16:colId xmlns:a16="http://schemas.microsoft.com/office/drawing/2014/main" val="3396542854"/>
                    </a:ext>
                  </a:extLst>
                </a:gridCol>
                <a:gridCol w="743712">
                  <a:extLst>
                    <a:ext uri="{9D8B030D-6E8A-4147-A177-3AD203B41FA5}">
                      <a16:colId xmlns:a16="http://schemas.microsoft.com/office/drawing/2014/main" val="307784696"/>
                    </a:ext>
                  </a:extLst>
                </a:gridCol>
                <a:gridCol w="743712">
                  <a:extLst>
                    <a:ext uri="{9D8B030D-6E8A-4147-A177-3AD203B41FA5}">
                      <a16:colId xmlns:a16="http://schemas.microsoft.com/office/drawing/2014/main" val="828097246"/>
                    </a:ext>
                  </a:extLst>
                </a:gridCol>
                <a:gridCol w="743712">
                  <a:extLst>
                    <a:ext uri="{9D8B030D-6E8A-4147-A177-3AD203B41FA5}">
                      <a16:colId xmlns:a16="http://schemas.microsoft.com/office/drawing/2014/main" val="2303577980"/>
                    </a:ext>
                  </a:extLst>
                </a:gridCol>
                <a:gridCol w="743712">
                  <a:extLst>
                    <a:ext uri="{9D8B030D-6E8A-4147-A177-3AD203B41FA5}">
                      <a16:colId xmlns:a16="http://schemas.microsoft.com/office/drawing/2014/main" val="2718396382"/>
                    </a:ext>
                  </a:extLst>
                </a:gridCol>
                <a:gridCol w="743712">
                  <a:extLst>
                    <a:ext uri="{9D8B030D-6E8A-4147-A177-3AD203B41FA5}">
                      <a16:colId xmlns:a16="http://schemas.microsoft.com/office/drawing/2014/main" val="4163893244"/>
                    </a:ext>
                  </a:extLst>
                </a:gridCol>
                <a:gridCol w="743712">
                  <a:extLst>
                    <a:ext uri="{9D8B030D-6E8A-4147-A177-3AD203B41FA5}">
                      <a16:colId xmlns:a16="http://schemas.microsoft.com/office/drawing/2014/main" val="3880715579"/>
                    </a:ext>
                  </a:extLst>
                </a:gridCol>
                <a:gridCol w="743712">
                  <a:extLst>
                    <a:ext uri="{9D8B030D-6E8A-4147-A177-3AD203B41FA5}">
                      <a16:colId xmlns:a16="http://schemas.microsoft.com/office/drawing/2014/main" val="4288316907"/>
                    </a:ext>
                  </a:extLst>
                </a:gridCol>
                <a:gridCol w="743712">
                  <a:extLst>
                    <a:ext uri="{9D8B030D-6E8A-4147-A177-3AD203B41FA5}">
                      <a16:colId xmlns:a16="http://schemas.microsoft.com/office/drawing/2014/main" val="623180111"/>
                    </a:ext>
                  </a:extLst>
                </a:gridCol>
                <a:gridCol w="743712">
                  <a:extLst>
                    <a:ext uri="{9D8B030D-6E8A-4147-A177-3AD203B41FA5}">
                      <a16:colId xmlns:a16="http://schemas.microsoft.com/office/drawing/2014/main" val="1112577244"/>
                    </a:ext>
                  </a:extLst>
                </a:gridCol>
                <a:gridCol w="743712">
                  <a:extLst>
                    <a:ext uri="{9D8B030D-6E8A-4147-A177-3AD203B41FA5}">
                      <a16:colId xmlns:a16="http://schemas.microsoft.com/office/drawing/2014/main" val="4056662015"/>
                    </a:ext>
                  </a:extLst>
                </a:gridCol>
                <a:gridCol w="743712">
                  <a:extLst>
                    <a:ext uri="{9D8B030D-6E8A-4147-A177-3AD203B41FA5}">
                      <a16:colId xmlns:a16="http://schemas.microsoft.com/office/drawing/2014/main" val="2516544940"/>
                    </a:ext>
                  </a:extLst>
                </a:gridCol>
              </a:tblGrid>
              <a:tr h="605665">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12 x 12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extLst>
                  <a:ext uri="{0D108BD9-81ED-4DB2-BD59-A6C34878D82A}">
                    <a16:rowId xmlns:a16="http://schemas.microsoft.com/office/drawing/2014/main" val="2602443311"/>
                  </a:ext>
                </a:extLst>
              </a:tr>
              <a:tr h="605665">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11 x 11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tc>
                  <a:txBody>
                    <a:bodyPr/>
                    <a:lstStyle/>
                    <a:p>
                      <a:pPr algn="ctr" fontAlgn="ctr"/>
                      <a:r>
                        <a:rPr lang="en-GB" sz="1800" u="none" strike="noStrike" dirty="0">
                          <a:effectLst/>
                          <a:latin typeface="Gill Sans MT" panose="020B0502020104020203" pitchFamily="34" charset="0"/>
                        </a:rPr>
                        <a:t>12 x 11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extLst>
                  <a:ext uri="{0D108BD9-81ED-4DB2-BD59-A6C34878D82A}">
                    <a16:rowId xmlns:a16="http://schemas.microsoft.com/office/drawing/2014/main" val="1006726462"/>
                  </a:ext>
                </a:extLst>
              </a:tr>
              <a:tr h="605665">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a:effectLst/>
                          <a:latin typeface="Gill Sans MT" panose="020B0502020104020203" pitchFamily="34" charset="0"/>
                        </a:rPr>
                        <a:t>10 x 10</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11 x 10</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10</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extLst>
                  <a:ext uri="{0D108BD9-81ED-4DB2-BD59-A6C34878D82A}">
                    <a16:rowId xmlns:a16="http://schemas.microsoft.com/office/drawing/2014/main" val="3034207027"/>
                  </a:ext>
                </a:extLst>
              </a:tr>
              <a:tr h="331192">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9 x 9 </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a:effectLst/>
                          <a:latin typeface="Gill Sans MT" panose="020B0502020104020203" pitchFamily="34" charset="0"/>
                        </a:rPr>
                        <a:t>10 x 9 </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a:effectLst/>
                          <a:latin typeface="Gill Sans MT" panose="020B0502020104020203" pitchFamily="34" charset="0"/>
                        </a:rPr>
                        <a:t>11 x 9 </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9 </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extLst>
                  <a:ext uri="{0D108BD9-81ED-4DB2-BD59-A6C34878D82A}">
                    <a16:rowId xmlns:a16="http://schemas.microsoft.com/office/drawing/2014/main" val="1875897231"/>
                  </a:ext>
                </a:extLst>
              </a:tr>
              <a:tr h="331192">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8 x 8 </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tc>
                  <a:txBody>
                    <a:bodyPr/>
                    <a:lstStyle/>
                    <a:p>
                      <a:pPr algn="ctr" fontAlgn="ctr"/>
                      <a:r>
                        <a:rPr lang="en-GB" sz="1800" u="none" strike="noStrike" dirty="0">
                          <a:effectLst/>
                          <a:latin typeface="Gill Sans MT" panose="020B0502020104020203" pitchFamily="34" charset="0"/>
                        </a:rPr>
                        <a:t>9 x 8</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a:effectLst/>
                          <a:latin typeface="Gill Sans MT" panose="020B0502020104020203" pitchFamily="34" charset="0"/>
                        </a:rPr>
                        <a:t>10 x 8 </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a:effectLst/>
                          <a:latin typeface="Gill Sans MT" panose="020B0502020104020203" pitchFamily="34" charset="0"/>
                        </a:rPr>
                        <a:t>11 x 8 </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8 </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extLst>
                  <a:ext uri="{0D108BD9-81ED-4DB2-BD59-A6C34878D82A}">
                    <a16:rowId xmlns:a16="http://schemas.microsoft.com/office/drawing/2014/main" val="3639472193"/>
                  </a:ext>
                </a:extLst>
              </a:tr>
              <a:tr h="331192">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7 x 7</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tc>
                  <a:txBody>
                    <a:bodyPr/>
                    <a:lstStyle/>
                    <a:p>
                      <a:pPr algn="ctr" fontAlgn="ctr"/>
                      <a:r>
                        <a:rPr lang="en-GB" sz="1800" u="none" strike="noStrike" dirty="0">
                          <a:effectLst/>
                          <a:latin typeface="Gill Sans MT" panose="020B0502020104020203" pitchFamily="34" charset="0"/>
                        </a:rPr>
                        <a:t>8 x 7</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tc>
                  <a:txBody>
                    <a:bodyPr/>
                    <a:lstStyle/>
                    <a:p>
                      <a:pPr algn="ctr" fontAlgn="ctr"/>
                      <a:r>
                        <a:rPr lang="en-GB" sz="1800" u="none" strike="noStrike" dirty="0">
                          <a:effectLst/>
                          <a:latin typeface="Gill Sans MT" panose="020B0502020104020203" pitchFamily="34" charset="0"/>
                        </a:rPr>
                        <a:t>9 x 7</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a:effectLst/>
                          <a:latin typeface="Gill Sans MT" panose="020B0502020104020203" pitchFamily="34" charset="0"/>
                        </a:rPr>
                        <a:t>10 x 7</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a:effectLst/>
                          <a:latin typeface="Gill Sans MT" panose="020B0502020104020203" pitchFamily="34" charset="0"/>
                        </a:rPr>
                        <a:t>11 x 7</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7</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extLst>
                  <a:ext uri="{0D108BD9-81ED-4DB2-BD59-A6C34878D82A}">
                    <a16:rowId xmlns:a16="http://schemas.microsoft.com/office/drawing/2014/main" val="871216089"/>
                  </a:ext>
                </a:extLst>
              </a:tr>
              <a:tr h="331192">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6 x 6</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7 x 6</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8 x 6</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9 x 6</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a:effectLst/>
                          <a:latin typeface="Gill Sans MT" panose="020B0502020104020203" pitchFamily="34" charset="0"/>
                        </a:rPr>
                        <a:t>10 x 6</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a:effectLst/>
                          <a:latin typeface="Gill Sans MT" panose="020B0502020104020203" pitchFamily="34" charset="0"/>
                        </a:rPr>
                        <a:t>11 x 6</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6</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extLst>
                  <a:ext uri="{0D108BD9-81ED-4DB2-BD59-A6C34878D82A}">
                    <a16:rowId xmlns:a16="http://schemas.microsoft.com/office/drawing/2014/main" val="681615044"/>
                  </a:ext>
                </a:extLst>
              </a:tr>
              <a:tr h="331192">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a:effectLst/>
                          <a:latin typeface="Gill Sans MT" panose="020B0502020104020203" pitchFamily="34" charset="0"/>
                        </a:rPr>
                        <a:t>5 x 5</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6 x 5</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7 x 5</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8 x 5</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9 x 5</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10 x 5</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11 x 5</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5</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extLst>
                  <a:ext uri="{0D108BD9-81ED-4DB2-BD59-A6C34878D82A}">
                    <a16:rowId xmlns:a16="http://schemas.microsoft.com/office/drawing/2014/main" val="478449158"/>
                  </a:ext>
                </a:extLst>
              </a:tr>
              <a:tr h="331192">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4 x 4</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tc>
                  <a:txBody>
                    <a:bodyPr/>
                    <a:lstStyle/>
                    <a:p>
                      <a:pPr algn="ctr" fontAlgn="ctr"/>
                      <a:r>
                        <a:rPr lang="en-GB" sz="1800" u="none" strike="noStrike">
                          <a:effectLst/>
                          <a:latin typeface="Gill Sans MT" panose="020B0502020104020203" pitchFamily="34" charset="0"/>
                        </a:rPr>
                        <a:t>5 x 4</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6 x 4</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7 x 4</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8 x 4</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9 x 4</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a:effectLst/>
                          <a:latin typeface="Gill Sans MT" panose="020B0502020104020203" pitchFamily="34" charset="0"/>
                        </a:rPr>
                        <a:t>10 x 4</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a:effectLst/>
                          <a:latin typeface="Gill Sans MT" panose="020B0502020104020203" pitchFamily="34" charset="0"/>
                        </a:rPr>
                        <a:t>11 x 4</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4</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extLst>
                  <a:ext uri="{0D108BD9-81ED-4DB2-BD59-A6C34878D82A}">
                    <a16:rowId xmlns:a16="http://schemas.microsoft.com/office/drawing/2014/main" val="2975522426"/>
                  </a:ext>
                </a:extLst>
              </a:tr>
              <a:tr h="331192">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3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tc>
                  <a:txBody>
                    <a:bodyPr/>
                    <a:lstStyle/>
                    <a:p>
                      <a:pPr algn="ctr" fontAlgn="ctr"/>
                      <a:r>
                        <a:rPr lang="en-GB" sz="1800" u="none" strike="noStrike" dirty="0">
                          <a:effectLst/>
                          <a:latin typeface="Gill Sans MT" panose="020B0502020104020203" pitchFamily="34" charset="0"/>
                        </a:rPr>
                        <a:t>4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5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6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7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tc>
                  <a:txBody>
                    <a:bodyPr/>
                    <a:lstStyle/>
                    <a:p>
                      <a:pPr algn="ctr" fontAlgn="ctr"/>
                      <a:r>
                        <a:rPr lang="en-GB" sz="1800" u="none" strike="noStrike" dirty="0">
                          <a:effectLst/>
                          <a:latin typeface="Gill Sans MT" panose="020B0502020104020203" pitchFamily="34" charset="0"/>
                        </a:rPr>
                        <a:t>8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tc>
                  <a:txBody>
                    <a:bodyPr/>
                    <a:lstStyle/>
                    <a:p>
                      <a:pPr algn="ctr" fontAlgn="ctr"/>
                      <a:r>
                        <a:rPr lang="en-GB" sz="1800" u="none" strike="noStrike" dirty="0">
                          <a:effectLst/>
                          <a:latin typeface="Gill Sans MT" panose="020B0502020104020203" pitchFamily="34" charset="0"/>
                        </a:rPr>
                        <a:t>9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FF0000"/>
                    </a:solidFill>
                  </a:tcPr>
                </a:tc>
                <a:tc>
                  <a:txBody>
                    <a:bodyPr/>
                    <a:lstStyle/>
                    <a:p>
                      <a:pPr algn="ctr" fontAlgn="ctr"/>
                      <a:r>
                        <a:rPr lang="en-GB" sz="1800" u="none" strike="noStrike" dirty="0">
                          <a:effectLst/>
                          <a:latin typeface="Gill Sans MT" panose="020B0502020104020203" pitchFamily="34" charset="0"/>
                        </a:rPr>
                        <a:t>10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11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3</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7030A0"/>
                    </a:solidFill>
                  </a:tcPr>
                </a:tc>
                <a:extLst>
                  <a:ext uri="{0D108BD9-81ED-4DB2-BD59-A6C34878D82A}">
                    <a16:rowId xmlns:a16="http://schemas.microsoft.com/office/drawing/2014/main" val="1973309427"/>
                  </a:ext>
                </a:extLst>
              </a:tr>
              <a:tr h="331192">
                <a:tc>
                  <a:txBody>
                    <a:bodyPr/>
                    <a:lstStyle/>
                    <a:p>
                      <a:pPr algn="ctr" fontAlgn="ctr"/>
                      <a:endParaRPr lang="en-GB" sz="1800" b="0" i="0" u="none" strike="noStrike" dirty="0">
                        <a:solidFill>
                          <a:srgbClr val="000000"/>
                        </a:solidFill>
                        <a:effectLst/>
                        <a:latin typeface="Gill Sans MT" panose="020B0502020104020203" pitchFamily="34" charset="0"/>
                      </a:endParaRPr>
                    </a:p>
                  </a:txBody>
                  <a:tcPr marL="9525" marR="9525" marT="9525" marB="0" anchor="ctr">
                    <a:noFill/>
                  </a:tcPr>
                </a:tc>
                <a:tc>
                  <a:txBody>
                    <a:bodyPr/>
                    <a:lstStyle/>
                    <a:p>
                      <a:pPr algn="ctr" fontAlgn="ctr"/>
                      <a:r>
                        <a:rPr lang="en-GB" sz="1800" u="none" strike="noStrike" dirty="0">
                          <a:effectLst/>
                          <a:latin typeface="Gill Sans MT" panose="020B0502020104020203" pitchFamily="34" charset="0"/>
                        </a:rPr>
                        <a:t>2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3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4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a:effectLst/>
                          <a:latin typeface="Gill Sans MT" panose="020B0502020104020203" pitchFamily="34" charset="0"/>
                        </a:rPr>
                        <a:t>5 x 2</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a:effectLst/>
                          <a:latin typeface="Gill Sans MT" panose="020B0502020104020203" pitchFamily="34" charset="0"/>
                        </a:rPr>
                        <a:t>6 x 2</a:t>
                      </a:r>
                      <a:endParaRPr lang="en-GB" sz="1800" b="0" i="0" u="none" strike="noStrike">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7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8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9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10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11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2</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extLst>
                  <a:ext uri="{0D108BD9-81ED-4DB2-BD59-A6C34878D82A}">
                    <a16:rowId xmlns:a16="http://schemas.microsoft.com/office/drawing/2014/main" val="1862576985"/>
                  </a:ext>
                </a:extLst>
              </a:tr>
              <a:tr h="331192">
                <a:tc>
                  <a:txBody>
                    <a:bodyPr/>
                    <a:lstStyle/>
                    <a:p>
                      <a:pPr algn="ctr" fontAlgn="ctr"/>
                      <a:r>
                        <a:rPr lang="en-GB" sz="1800" u="none" strike="noStrike" dirty="0">
                          <a:effectLst/>
                          <a:latin typeface="Gill Sans MT" panose="020B0502020104020203" pitchFamily="34" charset="0"/>
                        </a:rPr>
                        <a:t>1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2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3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4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5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6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7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8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9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10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11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tc>
                  <a:txBody>
                    <a:bodyPr/>
                    <a:lstStyle/>
                    <a:p>
                      <a:pPr algn="ctr" fontAlgn="ctr"/>
                      <a:r>
                        <a:rPr lang="en-GB" sz="1800" u="none" strike="noStrike" dirty="0">
                          <a:effectLst/>
                          <a:latin typeface="Gill Sans MT" panose="020B0502020104020203" pitchFamily="34" charset="0"/>
                        </a:rPr>
                        <a:t>12 x 1</a:t>
                      </a:r>
                      <a:endParaRPr lang="en-GB" sz="1800" b="0" i="0" u="none" strike="noStrike" dirty="0">
                        <a:solidFill>
                          <a:srgbClr val="000000"/>
                        </a:solidFill>
                        <a:effectLst/>
                        <a:latin typeface="Gill Sans MT" panose="020B0502020104020203" pitchFamily="34" charset="0"/>
                      </a:endParaRPr>
                    </a:p>
                  </a:txBody>
                  <a:tcPr marL="9525" marR="9525" marT="9525" marB="0" anchor="ctr">
                    <a:solidFill>
                      <a:srgbClr val="92D050"/>
                    </a:solidFill>
                  </a:tcPr>
                </a:tc>
                <a:extLst>
                  <a:ext uri="{0D108BD9-81ED-4DB2-BD59-A6C34878D82A}">
                    <a16:rowId xmlns:a16="http://schemas.microsoft.com/office/drawing/2014/main" val="2339472537"/>
                  </a:ext>
                </a:extLst>
              </a:tr>
            </a:tbl>
          </a:graphicData>
        </a:graphic>
      </p:graphicFrame>
      <p:pic>
        <p:nvPicPr>
          <p:cNvPr id="6" name="Picture 5"/>
          <p:cNvPicPr>
            <a:picLocks noChangeAspect="1"/>
          </p:cNvPicPr>
          <p:nvPr/>
        </p:nvPicPr>
        <p:blipFill>
          <a:blip r:embed="rId3"/>
          <a:stretch>
            <a:fillRect/>
          </a:stretch>
        </p:blipFill>
        <p:spPr>
          <a:xfrm>
            <a:off x="256290" y="150438"/>
            <a:ext cx="5663572" cy="2781947"/>
          </a:xfrm>
          <a:prstGeom prst="rect">
            <a:avLst/>
          </a:prstGeom>
        </p:spPr>
      </p:pic>
      <p:pic>
        <p:nvPicPr>
          <p:cNvPr id="2" name="Picture 1"/>
          <p:cNvPicPr>
            <a:picLocks noChangeAspect="1"/>
          </p:cNvPicPr>
          <p:nvPr/>
        </p:nvPicPr>
        <p:blipFill>
          <a:blip r:embed="rId4"/>
          <a:stretch>
            <a:fillRect/>
          </a:stretch>
        </p:blipFill>
        <p:spPr>
          <a:xfrm>
            <a:off x="256290" y="4825069"/>
            <a:ext cx="1800225" cy="1285875"/>
          </a:xfrm>
          <a:prstGeom prst="rect">
            <a:avLst/>
          </a:prstGeom>
        </p:spPr>
      </p:pic>
    </p:spTree>
    <p:extLst>
      <p:ext uri="{BB962C8B-B14F-4D97-AF65-F5344CB8AC3E}">
        <p14:creationId xmlns:p14="http://schemas.microsoft.com/office/powerpoint/2010/main" val="145753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4192" y="797116"/>
            <a:ext cx="10699531" cy="3877985"/>
          </a:xfrm>
          <a:prstGeom prst="rect">
            <a:avLst/>
          </a:prstGeom>
        </p:spPr>
        <p:txBody>
          <a:bodyPr wrap="square">
            <a:spAutoFit/>
          </a:bodyPr>
          <a:lstStyle/>
          <a:p>
            <a:pPr algn="ctr"/>
            <a:r>
              <a:rPr lang="en-GB" sz="3600" b="1" dirty="0"/>
              <a:t>Access arrangements </a:t>
            </a:r>
          </a:p>
          <a:p>
            <a:endParaRPr lang="en-GB" dirty="0"/>
          </a:p>
          <a:p>
            <a:r>
              <a:rPr lang="en-GB" sz="2400" dirty="0"/>
              <a:t>There are several access arrangements available for the check, which can be used to support pupils with specific needs. Your child’s teacher will ensure that the access arrangements are appropriate for your child before they take the check in June. </a:t>
            </a:r>
          </a:p>
          <a:p>
            <a:endParaRPr lang="en-GB" sz="2400" dirty="0"/>
          </a:p>
          <a:p>
            <a:r>
              <a:rPr lang="en-GB" sz="2400" dirty="0"/>
              <a:t>The check has been designed so that it is inclusive and accessible to as many children as possible, including those with special educational needs or disability (SEND) or English as an additional language (EAL). </a:t>
            </a:r>
          </a:p>
          <a:p>
            <a:endParaRPr lang="en-GB" sz="2400" dirty="0"/>
          </a:p>
        </p:txBody>
      </p:sp>
    </p:spTree>
    <p:extLst>
      <p:ext uri="{BB962C8B-B14F-4D97-AF65-F5344CB8AC3E}">
        <p14:creationId xmlns:p14="http://schemas.microsoft.com/office/powerpoint/2010/main" val="3035710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4192" y="797116"/>
            <a:ext cx="10699531" cy="5355312"/>
          </a:xfrm>
          <a:prstGeom prst="rect">
            <a:avLst/>
          </a:prstGeom>
        </p:spPr>
        <p:txBody>
          <a:bodyPr wrap="square">
            <a:spAutoFit/>
          </a:bodyPr>
          <a:lstStyle/>
          <a:p>
            <a:pPr algn="ctr"/>
            <a:r>
              <a:rPr lang="en-GB" sz="3600" b="1" dirty="0"/>
              <a:t>How can you help your child?</a:t>
            </a:r>
          </a:p>
          <a:p>
            <a:pPr algn="ctr"/>
            <a:endParaRPr lang="en-GB" sz="3600" b="1" dirty="0"/>
          </a:p>
          <a:p>
            <a:r>
              <a:rPr lang="en-GB" sz="2400" dirty="0"/>
              <a:t>Complete any times tables homework sent by the teachers – including </a:t>
            </a:r>
            <a:r>
              <a:rPr lang="en-GB" sz="2400" dirty="0" err="1"/>
              <a:t>Sumdog</a:t>
            </a:r>
            <a:r>
              <a:rPr lang="en-GB" sz="2400" dirty="0"/>
              <a:t> challenges </a:t>
            </a:r>
          </a:p>
          <a:p>
            <a:endParaRPr lang="en-GB" sz="2400" dirty="0"/>
          </a:p>
          <a:p>
            <a:r>
              <a:rPr lang="en-GB" sz="2400" dirty="0"/>
              <a:t>Play times tables games online to help support inputting answers in to a given format – there are a variety of websites:</a:t>
            </a:r>
          </a:p>
          <a:p>
            <a:pPr marL="342900" indent="-342900">
              <a:buFont typeface="Arial" panose="020B0604020202020204" pitchFamily="34" charset="0"/>
              <a:buChar char="•"/>
            </a:pPr>
            <a:r>
              <a:rPr lang="en-GB" sz="2400" dirty="0">
                <a:hlinkClick r:id="rId2"/>
              </a:rPr>
              <a:t>https://mathsframe.co.uk/en/resources/resource/477/Multiplication-Tables-Check</a:t>
            </a:r>
            <a:endParaRPr lang="en-GB" sz="2400" dirty="0"/>
          </a:p>
          <a:p>
            <a:pPr marL="342900" indent="-342900">
              <a:buFont typeface="Arial" panose="020B0604020202020204" pitchFamily="34" charset="0"/>
              <a:buChar char="•"/>
            </a:pPr>
            <a:r>
              <a:rPr lang="en-GB" sz="2400" dirty="0">
                <a:hlinkClick r:id="rId3"/>
              </a:rPr>
              <a:t>https://www.timestables.co.uk/multiplication-tables-check/</a:t>
            </a:r>
            <a:endParaRPr lang="en-GB" sz="2400" dirty="0"/>
          </a:p>
          <a:p>
            <a:pPr marL="342900" indent="-342900">
              <a:buFont typeface="Arial" panose="020B0604020202020204" pitchFamily="34" charset="0"/>
              <a:buChar char="•"/>
            </a:pPr>
            <a:r>
              <a:rPr lang="en-GB" sz="2400" dirty="0">
                <a:hlinkClick r:id="rId4"/>
              </a:rPr>
              <a:t>https://www.topmarks.co.uk/maths-games/daily10</a:t>
            </a:r>
            <a:endParaRPr lang="en-GB" sz="2400" dirty="0"/>
          </a:p>
          <a:p>
            <a:pPr algn="ctr"/>
            <a:endParaRPr lang="en-GB" sz="3600" dirty="0"/>
          </a:p>
          <a:p>
            <a:endParaRPr lang="en-GB" dirty="0"/>
          </a:p>
        </p:txBody>
      </p:sp>
    </p:spTree>
    <p:extLst>
      <p:ext uri="{BB962C8B-B14F-4D97-AF65-F5344CB8AC3E}">
        <p14:creationId xmlns:p14="http://schemas.microsoft.com/office/powerpoint/2010/main" val="4234791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s A Leader, Are You Asking The Right Ques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1758" y="40944"/>
            <a:ext cx="10148484" cy="672337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246194" y="146761"/>
            <a:ext cx="10515600" cy="1325563"/>
          </a:xfrm>
        </p:spPr>
        <p:txBody>
          <a:bodyPr>
            <a:normAutofit/>
          </a:bodyPr>
          <a:lstStyle/>
          <a:p>
            <a:pPr algn="ctr"/>
            <a:r>
              <a:rPr lang="en-GB" sz="3600" b="1" dirty="0">
                <a:latin typeface="+mn-lt"/>
                <a:ea typeface="+mn-ea"/>
                <a:cs typeface="+mn-cs"/>
              </a:rPr>
              <a:t>Any questions?</a:t>
            </a:r>
          </a:p>
        </p:txBody>
      </p:sp>
    </p:spTree>
    <p:extLst>
      <p:ext uri="{BB962C8B-B14F-4D97-AF65-F5344CB8AC3E}">
        <p14:creationId xmlns:p14="http://schemas.microsoft.com/office/powerpoint/2010/main" val="26062422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1472</Words>
  <Application>Microsoft Office PowerPoint</Application>
  <PresentationFormat>Widescreen</PresentationFormat>
  <Paragraphs>171</Paragraphs>
  <Slides>13</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13</vt:i4>
      </vt:variant>
    </vt:vector>
  </HeadingPairs>
  <TitlesOfParts>
    <vt:vector size="20" baseType="lpstr">
      <vt:lpstr>Arial</vt:lpstr>
      <vt:lpstr>Calibri</vt:lpstr>
      <vt:lpstr>Calibri Light</vt:lpstr>
      <vt:lpstr>Gill Sans MT</vt:lpstr>
      <vt:lpstr>Office Theme</vt:lpstr>
      <vt:lpstr>1_Office Theme</vt:lpstr>
      <vt:lpstr>2_Office Theme</vt:lpstr>
      <vt:lpstr>PowerPoint Presentation</vt:lpstr>
      <vt:lpstr>Aims of today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Company>St Martins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Howard</dc:creator>
  <cp:lastModifiedBy>Kathryn Howard</cp:lastModifiedBy>
  <cp:revision>18</cp:revision>
  <dcterms:created xsi:type="dcterms:W3CDTF">2022-01-25T13:42:15Z</dcterms:created>
  <dcterms:modified xsi:type="dcterms:W3CDTF">2024-09-18T16:20:23Z</dcterms:modified>
</cp:coreProperties>
</file>