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Livvic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fa3ff1095b_0_0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g3fa3ff109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" name="Google Shape;66;g3fa3ff1095b_0_0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fa3ff1095b_0_7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2" name="Google Shape;72;g3fa3ff1095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fa3ff1095b_0_12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g3fa3ff1095b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fa3ff1095b_0_18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5" name="Google Shape;85;g3fa3ff1095b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a3ff1095b_0_24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2" name="Google Shape;92;g3fa3ff109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fa3ff109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8" name="Google Shape;98;g3fa3ff1095b_0_30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9" name="Google Shape;99;g3fa3ff1095b_0_30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fa3ff1095b_0_37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6" name="Google Shape;106;g3fa3ff1095b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fa3ff1095b_0_42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g3fa3ff1095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fa3ff1095b_0_48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9" name="Google Shape;119;g3fa3ff1095b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fa3ff1095b_0_53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5" name="Google Shape;125;g3fa3ff109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fa3ff1095b_0_58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g3fa3ff1095b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2" name="Google Shape;132;g3fa3ff1095b_0_58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u="sng"/>
              <a:t>Literacy &amp; Numeracy</a:t>
            </a:r>
            <a:r>
              <a:rPr lang="en-GB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Taught in ability groupings so that support &amp; extension can be targeted where needed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Peer (through learning partners) &amp; group support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Revisiting some topics taught earlier down in the school but from a different standpoint &amp; developing specific skills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a3ff1095b_0_64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g3fa3ff1095b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9" name="Google Shape;139;g3fa3ff1095b_0_64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u="sng"/>
              <a:t>Literacy &amp; Numeracy</a:t>
            </a:r>
            <a:r>
              <a:rPr lang="en-GB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Taught in ability groupings so that support &amp; extension can be targeted where needed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Peer (through learning partners) &amp; group support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Revisiting some topics taught earlier down in the school but from a different standpoint &amp; developing specific skills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fa3ff1095b_0_71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g3fa3ff109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fa3ff1095b_0_77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g3fa3ff1095b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4" name="Google Shape;154;g3fa3ff1095b_0_77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u="sng"/>
              <a:t>Literacy &amp; Numeracy</a:t>
            </a:r>
            <a:r>
              <a:rPr lang="en-GB"/>
              <a:t>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Taught in ability groupings so that support &amp; extension can be targeted where needed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Peer (through learning partners) &amp; group support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Revisiting some topics taught earlier down in the school but from a different standpoint &amp; developing specific skills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fa3ff1095b_0_83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0" name="Google Shape;160;g3fa3ff1095b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fa3ff1095b_0_89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g3fa3ff1095b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fa3ff1095b_0_93:notes"/>
          <p:cNvSpPr txBox="1"/>
          <p:nvPr/>
        </p:nvSpPr>
        <p:spPr>
          <a:xfrm>
            <a:off x="3883850" y="868483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g3fa3ff1095b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3" name="Google Shape;173;g3fa3ff1095b_0_93:notes"/>
          <p:cNvSpPr txBox="1">
            <a:spLocks noGrp="1"/>
          </p:cNvSpPr>
          <p:nvPr>
            <p:ph type="body" idx="1"/>
          </p:nvPr>
        </p:nvSpPr>
        <p:spPr>
          <a:xfrm>
            <a:off x="685480" y="4343150"/>
            <a:ext cx="54870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7D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457200" y="42669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GB" sz="40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  <a:t>Year 3</a:t>
            </a:r>
            <a:br>
              <a:rPr lang="en-GB" sz="40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</a:br>
            <a:r>
              <a:rPr lang="en-GB" sz="40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  <a:t>Parent Information Meeting</a:t>
            </a:r>
            <a:endParaRPr sz="4000"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69" name="Google Shape;69;p15" descr="Admissions &amp; Performance | stmartin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56887" y="2021339"/>
            <a:ext cx="2030232" cy="2341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539750" y="-14287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The Year 3 </a:t>
            </a:r>
            <a:r>
              <a:rPr lang="en-GB" sz="4400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</a:t>
            </a: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eam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342900" y="942769"/>
            <a:ext cx="8621700" cy="22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984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ivvic"/>
              <a:buChar char="•"/>
            </a:pP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Mrs </a:t>
            </a: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Bex Royle</a:t>
            </a: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and Miss Amy Pledge are teaching in Wren Class</a:t>
            </a:r>
            <a:endParaRPr sz="21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marR="0" lvl="0" indent="-2984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ivvic"/>
              <a:buChar char="•"/>
            </a:pP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Mrs Rebecca Legg and Miss Charlotte Holgate are teaching in Chaffinch Class</a:t>
            </a:r>
            <a:endParaRPr sz="2100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457200" lvl="0" indent="-361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ivvic"/>
              <a:buChar char="•"/>
            </a:pP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Supported by Mrs Britt, Ms Brooker and Mrs Waltho</a:t>
            </a:r>
            <a:endParaRPr sz="21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Miss Lisa Ashdown is the Lower KS2 Phase Leader</a:t>
            </a:r>
            <a:endParaRPr sz="21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200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SENDCo - </a:t>
            </a: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Mrs Emily Berry and </a:t>
            </a: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Mrs Kate Burnett with </a:t>
            </a: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Mrs Alice Ingram supporting.</a:t>
            </a:r>
            <a:endParaRPr sz="2100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PE on a </a:t>
            </a:r>
            <a:r>
              <a:rPr lang="en-GB" sz="21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Wednesday </a:t>
            </a:r>
            <a:r>
              <a:rPr lang="en-GB" sz="21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- taught by LPA </a:t>
            </a:r>
            <a:r>
              <a:rPr lang="en-GB" sz="1300" i="0" u="none" strike="noStrike" cap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(Learn, Play, Achieve) </a:t>
            </a:r>
            <a:endParaRPr sz="1700" b="1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290512" y="0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Morning Routines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123825" y="735806"/>
            <a:ext cx="8562900" cy="37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7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Livvic"/>
              <a:buChar char="•"/>
            </a:pPr>
            <a:r>
              <a:rPr lang="en-GB" sz="24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The gates to the school are open at 8.30am every morning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1651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Livvic"/>
              <a:buChar char="•"/>
            </a:pPr>
            <a:r>
              <a:rPr lang="en-GB" sz="2400" i="0" u="none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Only children who are monitors are allowed to enter the classrooms before registration e.g. chair monitors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1651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Livvic"/>
              <a:buChar char="•"/>
            </a:pPr>
            <a:r>
              <a:rPr lang="en-GB" sz="2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Children should stay out in 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None/>
            </a:pPr>
            <a:r>
              <a:rPr lang="en-GB" sz="2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   the playground before school 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None/>
            </a:pPr>
            <a:r>
              <a:rPr lang="en-GB" sz="2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   with their coats and bags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ivvic"/>
              <a:buChar char="•"/>
            </a:pPr>
            <a:r>
              <a:rPr lang="en-GB" sz="24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Late children must report to 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4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  the office</a:t>
            </a:r>
            <a:endParaRPr sz="24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2635719"/>
            <a:ext cx="2600325" cy="231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Afternoon Routines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>
            <a:off x="179375" y="1681173"/>
            <a:ext cx="8856600" cy="3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200"/>
              <a:buFont typeface="Livvic"/>
              <a:buChar char="•"/>
            </a:pPr>
            <a:r>
              <a:rPr lang="en-GB" sz="2200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ELATE</a:t>
            </a:r>
            <a:r>
              <a:rPr lang="en-GB" sz="22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 children will go directly from the classroom every afternoon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7030A0"/>
              </a:buClr>
              <a:buSzPts val="2200"/>
              <a:buFont typeface="Livvic"/>
              <a:buChar char="•"/>
            </a:pPr>
            <a:r>
              <a:rPr lang="en-GB" sz="22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Children attending clubs go directly to the meeting point for their clubs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B050"/>
              </a:buClr>
              <a:buSzPts val="2200"/>
              <a:buFont typeface="Livvic"/>
              <a:buChar char="•"/>
            </a:pPr>
            <a:r>
              <a:rPr lang="en-GB" sz="2200" i="0" u="none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Year 3 children line up on the playground for collection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0000"/>
              </a:buClr>
              <a:buSzPts val="2200"/>
              <a:buFont typeface="Livvic"/>
              <a:buChar char="•"/>
            </a:pPr>
            <a:r>
              <a:rPr lang="en-GB" sz="2200" i="0" u="none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It is important that we know who is authorised to collect your children from school. If there are any changes to arrangements, please let the office or the class teacher know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ivvic"/>
              <a:buChar char="•"/>
            </a:pPr>
            <a:r>
              <a:rPr lang="en-GB" sz="22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If you are late to collect your child for any reason they will wait on the blue chairs </a:t>
            </a:r>
            <a:r>
              <a:rPr lang="en-GB" sz="22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by the main office</a:t>
            </a:r>
            <a:endParaRPr sz="16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89" name="Google Shape;8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0"/>
            <a:ext cx="2483644" cy="1681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-757237" y="140494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Necessary equipment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95" name="Google Shape;95;p19"/>
          <p:cNvSpPr txBox="1">
            <a:spLocks noGrp="1"/>
          </p:cNvSpPr>
          <p:nvPr>
            <p:ph type="body" idx="1"/>
          </p:nvPr>
        </p:nvSpPr>
        <p:spPr>
          <a:xfrm>
            <a:off x="395287" y="1221581"/>
            <a:ext cx="8450400" cy="31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Water bottle, with fresh water daily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7030A0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Coat - Essential (Named please)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rgbClr val="C00000"/>
                </a:solidFill>
                <a:latin typeface="Livvic"/>
                <a:ea typeface="Livvic"/>
                <a:cs typeface="Livvic"/>
                <a:sym typeface="Livvic"/>
              </a:rPr>
              <a:t>PE kit  (Also named!)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B050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PE is on </a:t>
            </a:r>
            <a:r>
              <a:rPr lang="en-GB" sz="2600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Wednesday </a:t>
            </a:r>
            <a:r>
              <a:rPr lang="en-GB" sz="2600" i="0" u="none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and </a:t>
            </a:r>
            <a:r>
              <a:rPr lang="en-GB" sz="2600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Thursday</a:t>
            </a:r>
            <a:r>
              <a:rPr lang="en-GB" sz="2600" i="0" u="none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. Children are not allowed to do PE wearing earrings or other jewellery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6B6BCF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rgbClr val="6B6BCF"/>
                </a:solidFill>
                <a:latin typeface="Livvic"/>
                <a:ea typeface="Livvic"/>
                <a:cs typeface="Livvic"/>
                <a:sym typeface="Livvic"/>
              </a:rPr>
              <a:t>Clean trainers for use on the astro only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If your child cannot do PE for any reason, they must have a note please</a:t>
            </a:r>
            <a:endParaRPr sz="30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Mid-morning snacks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02" name="Google Shape;102;p2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Livvic"/>
              <a:buChar char="•"/>
            </a:pPr>
            <a:r>
              <a:rPr lang="en-GB" sz="3200" b="1" i="0" u="sng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Fruit</a:t>
            </a:r>
            <a:r>
              <a:rPr lang="en-GB" sz="3200" b="1" u="sng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, </a:t>
            </a:r>
            <a:r>
              <a:rPr lang="en-GB" sz="3200" b="1" i="0" u="sng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vegetables or cheese</a:t>
            </a:r>
            <a:endParaRPr b="1" u="sng">
              <a:latin typeface="Livvic"/>
              <a:ea typeface="Livvic"/>
              <a:cs typeface="Livvic"/>
              <a:sym typeface="Livvic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vvic"/>
              <a:buChar char="•"/>
            </a:pPr>
            <a:r>
              <a:rPr lang="en-GB" sz="32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Cereal bars/biscuits/crisps must be kept for lunchtime</a:t>
            </a:r>
            <a:endParaRPr sz="32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Livvic"/>
              <a:buChar char="•"/>
            </a:pPr>
            <a:r>
              <a:rPr lang="en-GB" sz="3200" i="0" u="none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We have a no nut policy and with packed lunches we encourage the children not to share their food</a:t>
            </a:r>
            <a:endParaRPr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103" name="Google Shape;10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4387" y="545306"/>
            <a:ext cx="1350169" cy="13096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Worries and Concerns</a:t>
            </a:r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body" idx="1"/>
          </p:nvPr>
        </p:nvSpPr>
        <p:spPr>
          <a:xfrm>
            <a:off x="457200" y="1275159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0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Should you have any worries or concerns please let your child’s class teacher know. You could: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0" lvl="0" indent="12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ivvic"/>
              <a:buChar char="•"/>
            </a:pPr>
            <a:r>
              <a:rPr lang="en-GB" sz="30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Write a brief note in your child’s diary and encourage your child to give it to the teacher</a:t>
            </a:r>
            <a:endParaRPr sz="30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12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ivvic"/>
              <a:buChar char="•"/>
            </a:pPr>
            <a:r>
              <a:rPr lang="en-GB" sz="30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Make an appointment via the school office</a:t>
            </a:r>
            <a:endParaRPr sz="30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12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Livvic"/>
              <a:buChar char="•"/>
            </a:pPr>
            <a:r>
              <a:rPr lang="en-GB" sz="30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Email your child’s class teacher</a:t>
            </a:r>
            <a:endParaRPr sz="30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0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Parents Evening</a:t>
            </a:r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1"/>
          </p:nvPr>
        </p:nvSpPr>
        <p:spPr>
          <a:xfrm>
            <a:off x="250825" y="1113234"/>
            <a:ext cx="8785200" cy="31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ivvic"/>
              <a:buChar char="•"/>
            </a:pPr>
            <a:r>
              <a:rPr lang="en-GB" sz="31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Parents evenings:</a:t>
            </a:r>
            <a:r>
              <a:rPr lang="en-GB" sz="1700"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GB" sz="2300">
                <a:latin typeface="Livvic"/>
                <a:ea typeface="Livvic"/>
                <a:cs typeface="Livvic"/>
                <a:sym typeface="Livvic"/>
              </a:rPr>
              <a:t>Autumn term - October</a:t>
            </a:r>
            <a:endParaRPr sz="2300">
              <a:latin typeface="Livvic"/>
              <a:ea typeface="Livvic"/>
              <a:cs typeface="Livvic"/>
              <a:sym typeface="Livvic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3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655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Livvic"/>
              <a:buChar char="•"/>
            </a:pP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An email will be sent to you through </a:t>
            </a:r>
            <a:r>
              <a:rPr lang="en-GB" sz="2300">
                <a:latin typeface="Livvic"/>
                <a:ea typeface="Livvic"/>
                <a:cs typeface="Livvic"/>
                <a:sym typeface="Livvic"/>
              </a:rPr>
              <a:t>Parentmail</a:t>
            </a: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(please sign up) and then you will be able to book your appointment online</a:t>
            </a:r>
            <a:endParaRPr sz="23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3655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Livvic"/>
              <a:buChar char="•"/>
            </a:pP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If you are not able to access the booking system, you can always ring the office and they will arrange an appointment for you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116" name="Google Shape;11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86915"/>
            <a:ext cx="1079896" cy="1081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323850" y="0"/>
            <a:ext cx="8385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Diary/Reading Records</a:t>
            </a:r>
            <a:endParaRPr sz="4400">
              <a:solidFill>
                <a:schemeClr val="dk2"/>
              </a:solidFill>
            </a:endParaRPr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1"/>
          </p:nvPr>
        </p:nvSpPr>
        <p:spPr>
          <a:xfrm>
            <a:off x="-1575" y="789376"/>
            <a:ext cx="9036000" cy="42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Livvic"/>
              <a:buChar char="•"/>
            </a:pPr>
            <a:r>
              <a:rPr lang="en-GB" sz="20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All children in KS2 will have a </a:t>
            </a:r>
            <a:r>
              <a:rPr lang="en-GB" sz="2000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diary/reading record</a:t>
            </a:r>
            <a:r>
              <a:rPr lang="en-GB" sz="20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 in which to record their </a:t>
            </a:r>
            <a:r>
              <a:rPr lang="en-GB" sz="2000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spellings and </a:t>
            </a:r>
            <a:r>
              <a:rPr lang="en-GB" sz="2000" i="0" u="none">
                <a:solidFill>
                  <a:srgbClr val="002060"/>
                </a:solidFill>
                <a:latin typeface="Livvic"/>
                <a:ea typeface="Livvic"/>
                <a:cs typeface="Livvic"/>
                <a:sym typeface="Livvic"/>
              </a:rPr>
              <a:t>reading.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Livvic"/>
              <a:buChar char="•"/>
            </a:pPr>
            <a:r>
              <a:rPr lang="en-GB" sz="20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The children can record the books they are reading but the diary needs to be signed at least once a week by a parent/carer and will be checked at school once a week.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Livvic"/>
              <a:buChar char="•"/>
            </a:pPr>
            <a:r>
              <a:rPr lang="en-GB" sz="20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Stickers will be given to children who have recording reading at least 3 times (per week).</a:t>
            </a:r>
            <a:endParaRPr sz="20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Livvic"/>
              <a:buChar char="•"/>
            </a:pPr>
            <a:r>
              <a:rPr lang="en-GB" sz="2000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We hope to change set reading books twice a week.</a:t>
            </a:r>
            <a:endParaRPr sz="2000" i="0" u="none">
              <a:solidFill>
                <a:srgbClr val="FF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1750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Diaries</a:t>
            </a:r>
            <a:r>
              <a:rPr lang="en-GB" sz="2000" i="0" u="none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 must come into school on a </a:t>
            </a:r>
            <a:r>
              <a:rPr lang="en-GB" sz="2000" b="1" i="0" u="sng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daily</a:t>
            </a:r>
            <a:r>
              <a:rPr lang="en-GB" sz="2000" i="0" u="none">
                <a:solidFill>
                  <a:srgbClr val="FF0000"/>
                </a:solidFill>
                <a:latin typeface="Livvic"/>
                <a:ea typeface="Livvic"/>
                <a:cs typeface="Livvic"/>
                <a:sym typeface="Livvic"/>
              </a:rPr>
              <a:t> basis.</a:t>
            </a:r>
            <a:r>
              <a:rPr lang="en-GB" sz="20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endParaRPr sz="1400"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323850" y="0"/>
            <a:ext cx="8385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Home learning - Ongoing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1"/>
          </p:nvPr>
        </p:nvSpPr>
        <p:spPr>
          <a:xfrm>
            <a:off x="179387" y="415090"/>
            <a:ext cx="8964600" cy="425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300" i="0" u="none"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63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7030A0"/>
              </a:buClr>
              <a:buSzPts val="2300"/>
              <a:buFont typeface="Arial"/>
              <a:buChar char="•"/>
            </a:pPr>
            <a:r>
              <a:rPr lang="en-GB" sz="23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Reading</a:t>
            </a: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- Please encourage your child to read a wide variety of genres in year 3, </a:t>
            </a:r>
            <a:r>
              <a:rPr lang="en-GB" sz="2300" b="1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at least three evenings per week </a:t>
            </a: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(to be noted in diaries). Children working through the book bands must read issued books multiple times to aid their fluency and comprehension. 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3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63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70C0"/>
              </a:buClr>
              <a:buSzPts val="2300"/>
              <a:buFont typeface="Livvic"/>
              <a:buChar char="•"/>
            </a:pPr>
            <a:r>
              <a:rPr lang="en-GB" sz="2300" i="0" u="none">
                <a:solidFill>
                  <a:srgbClr val="0070C0"/>
                </a:solidFill>
                <a:latin typeface="Livvic"/>
                <a:ea typeface="Livvic"/>
                <a:cs typeface="Livvic"/>
                <a:sym typeface="Livvic"/>
              </a:rPr>
              <a:t>Spelling</a:t>
            </a: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– Weekly word lists. These will be given out on Friday and are tested a week later.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70C0"/>
              </a:buClr>
              <a:buSzPts val="2400"/>
              <a:buFont typeface="Arial"/>
              <a:buNone/>
            </a:pPr>
            <a:endParaRPr sz="2300">
              <a:latin typeface="Livvic"/>
              <a:ea typeface="Livvic"/>
              <a:cs typeface="Livvic"/>
              <a:sym typeface="Livvic"/>
            </a:endParaRPr>
          </a:p>
          <a:p>
            <a:pPr marL="0" lvl="0" indent="63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70C0"/>
              </a:buClr>
              <a:buSzPts val="2300"/>
              <a:buFont typeface="Livvic"/>
              <a:buChar char="•"/>
            </a:pPr>
            <a:r>
              <a:rPr lang="en-GB" sz="2300">
                <a:solidFill>
                  <a:srgbClr val="00B050"/>
                </a:solidFill>
                <a:latin typeface="Livvic"/>
                <a:ea typeface="Livvic"/>
                <a:cs typeface="Livvic"/>
                <a:sym typeface="Livvic"/>
              </a:rPr>
              <a:t> Numbots </a:t>
            </a:r>
            <a:r>
              <a:rPr lang="en-GB" sz="2300">
                <a:latin typeface="Livvic"/>
                <a:ea typeface="Livvic"/>
                <a:cs typeface="Livvic"/>
                <a:sym typeface="Livvic"/>
              </a:rPr>
              <a:t>– </a:t>
            </a:r>
            <a:r>
              <a:rPr lang="en-GB" sz="23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This will be set for the first term and we will move on to TTRS in the spring term. </a:t>
            </a:r>
            <a:endParaRPr sz="170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3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Teaching &amp; Learning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35" name="Google Shape;135;p25"/>
          <p:cNvSpPr txBox="1">
            <a:spLocks noGrp="1"/>
          </p:cNvSpPr>
          <p:nvPr>
            <p:ph type="body" idx="1"/>
          </p:nvPr>
        </p:nvSpPr>
        <p:spPr>
          <a:xfrm>
            <a:off x="198437" y="1113234"/>
            <a:ext cx="8747100" cy="36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11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English and Maths are taught every morning</a:t>
            </a:r>
            <a:endParaRPr sz="13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1115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Broader curriculum subjects are taught in the afternoon</a:t>
            </a:r>
            <a:endParaRPr sz="13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1115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Links are made across the theme based curriculum, which builds on skills and values</a:t>
            </a:r>
            <a:endParaRPr sz="13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1115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An overview will be sent out each term</a:t>
            </a:r>
            <a:endParaRPr sz="27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/>
          <p:nvPr/>
        </p:nvSpPr>
        <p:spPr>
          <a:xfrm>
            <a:off x="280699" y="331700"/>
            <a:ext cx="6900000" cy="19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000" i="0" u="none" strike="noStrike" cap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Geography book</a:t>
            </a:r>
            <a:endParaRPr i="0" u="none" strike="noStrike" cap="none"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i="0" u="none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rPr>
              <a:t>Each class, throughout the school, has a Geography Home learning book which they can take home and produce an exciting piece of work about a part of the world.</a:t>
            </a:r>
            <a:endParaRPr sz="1200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i="0" u="none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i="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rPr>
              <a:t>In Year 3, we focus on </a:t>
            </a:r>
            <a:r>
              <a:rPr lang="en-GB" sz="1800" b="1" i="0" u="sng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rPr>
              <a:t>the counties and cities of the U.K.</a:t>
            </a:r>
            <a:endParaRPr sz="1800" b="1" i="0" u="sng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i="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42" name="Google Shape;142;p26"/>
          <p:cNvSpPr/>
          <p:nvPr/>
        </p:nvSpPr>
        <p:spPr>
          <a:xfrm>
            <a:off x="159750" y="3458400"/>
            <a:ext cx="8919300" cy="16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rPr>
              <a:t>When your child brings the book home, they have 2 weeks to prepare a page or two - but not more - about the chosen county.  They will then bring it back to share with the class.</a:t>
            </a:r>
            <a:endParaRPr sz="2000" u="none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u="none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u="none" strike="noStrike" cap="none">
                <a:solidFill>
                  <a:srgbClr val="000000"/>
                </a:solidFill>
                <a:latin typeface="Livvic"/>
                <a:ea typeface="Livvic"/>
                <a:cs typeface="Livvic"/>
                <a:sym typeface="Livvic"/>
              </a:rPr>
              <a:t>The piece could include: maps, drawings, facts, holiday visits, interesting facts - basically any information about that county.</a:t>
            </a:r>
            <a:endParaRPr sz="2000" u="none" strike="noStrike" cap="none">
              <a:solidFill>
                <a:srgbClr val="00000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143" name="Google Shape;143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04648" y="407838"/>
            <a:ext cx="2074341" cy="25546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body" idx="1"/>
          </p:nvPr>
        </p:nvSpPr>
        <p:spPr>
          <a:xfrm>
            <a:off x="227575" y="1221175"/>
            <a:ext cx="8414100" cy="37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The children found a dragon’s egg in the school grounds and are becoming dragonologists, learning all about these </a:t>
            </a:r>
            <a:r>
              <a:rPr lang="en-GB" sz="2600">
                <a:latin typeface="Livvic"/>
                <a:ea typeface="Livvic"/>
                <a:cs typeface="Livvic"/>
                <a:sym typeface="Livvic"/>
              </a:rPr>
              <a:t>magical </a:t>
            </a: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creatures. This was an exciting start to our writing.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1651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6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302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ivvic"/>
              <a:buChar char="•"/>
            </a:pP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The </a:t>
            </a:r>
            <a:r>
              <a:rPr lang="en-GB" sz="2600">
                <a:latin typeface="Livvic"/>
                <a:ea typeface="Livvic"/>
                <a:cs typeface="Livvic"/>
                <a:sym typeface="Livvic"/>
              </a:rPr>
              <a:t>theme </a:t>
            </a: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also links to our work in art where </a:t>
            </a:r>
            <a:endParaRPr sz="26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GB" sz="26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we have been looking at sketches of dragons by Leonardo Da Vinci and then we will create our own clay version of a dragon’s eye.</a:t>
            </a:r>
            <a:endParaRPr sz="1600"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49" name="Google Shape;149;p27"/>
          <p:cNvSpPr txBox="1">
            <a:spLocks noGrp="1"/>
          </p:cNvSpPr>
          <p:nvPr>
            <p:ph type="title"/>
          </p:nvPr>
        </p:nvSpPr>
        <p:spPr>
          <a:xfrm>
            <a:off x="53712" y="17999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GB" sz="4000" b="1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This Term’s Theme:</a:t>
            </a:r>
            <a:endParaRPr sz="4000" b="1"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GB" sz="4000" b="1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Myths and Legends</a:t>
            </a:r>
            <a:endParaRPr b="1"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pic>
        <p:nvPicPr>
          <p:cNvPr id="150" name="Google Shape;15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21825" y="2110162"/>
            <a:ext cx="1465375" cy="194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8"/>
          <p:cNvSpPr txBox="1">
            <a:spLocks noGrp="1"/>
          </p:cNvSpPr>
          <p:nvPr>
            <p:ph type="title"/>
          </p:nvPr>
        </p:nvSpPr>
        <p:spPr>
          <a:xfrm>
            <a:off x="457200" y="198834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Teaching &amp; Learning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57" name="Google Shape;157;p28"/>
          <p:cNvSpPr txBox="1">
            <a:spLocks noGrp="1"/>
          </p:cNvSpPr>
          <p:nvPr>
            <p:ph type="body" idx="1"/>
          </p:nvPr>
        </p:nvSpPr>
        <p:spPr>
          <a:xfrm>
            <a:off x="212300" y="1200150"/>
            <a:ext cx="88182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Assessment for Learning (AfL) is used throughout the school to help children become more independent learners and to help them understand their learning journey.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7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342900" lvl="0" indent="-3365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vvic"/>
              <a:buChar char="•"/>
            </a:pPr>
            <a:r>
              <a:rPr lang="en-GB" sz="27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Assessment for Learning (AfL):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742950" lvl="1" indent="-2794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Livvic"/>
              <a:buChar char="–"/>
            </a:pP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Learning Intention (LI)</a:t>
            </a:r>
            <a:endParaRPr sz="1300">
              <a:latin typeface="Livvic"/>
              <a:ea typeface="Livvic"/>
              <a:cs typeface="Livvic"/>
              <a:sym typeface="Livvic"/>
            </a:endParaRPr>
          </a:p>
          <a:p>
            <a:pPr marL="742950" lvl="1" indent="-2794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Livvic"/>
              <a:buChar char="–"/>
            </a:pPr>
            <a:r>
              <a:rPr lang="en-GB" sz="23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Steps to Success (Success Criteria)</a:t>
            </a:r>
            <a:endParaRPr sz="23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  <a:p>
            <a:pPr marL="742950" lvl="1" indent="-2794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2300"/>
              <a:buFont typeface="Livvic"/>
              <a:buChar char="–"/>
            </a:pPr>
            <a:r>
              <a:rPr lang="en-GB" sz="2300">
                <a:latin typeface="Livvic"/>
                <a:ea typeface="Livvic"/>
                <a:cs typeface="Livvic"/>
                <a:sym typeface="Livvic"/>
              </a:rPr>
              <a:t>Share WAGOLL</a:t>
            </a:r>
            <a:endParaRPr sz="2300">
              <a:latin typeface="Livvic"/>
              <a:ea typeface="Livvic"/>
              <a:cs typeface="Livvic"/>
              <a:sym typeface="Livvic"/>
            </a:endParaRPr>
          </a:p>
          <a:p>
            <a:pPr marL="742950" lvl="1" indent="-2794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2300"/>
              <a:buFont typeface="Livvic"/>
              <a:buChar char="–"/>
            </a:pPr>
            <a:r>
              <a:rPr lang="en-GB" sz="2300">
                <a:latin typeface="Livvic"/>
                <a:ea typeface="Livvic"/>
                <a:cs typeface="Livvic"/>
                <a:sym typeface="Livvic"/>
              </a:rPr>
              <a:t>Self and Peer assessment</a:t>
            </a:r>
            <a:endParaRPr sz="27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96462" y="86915"/>
            <a:ext cx="1258637" cy="155539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GB" sz="4400" i="0" u="none">
                <a:solidFill>
                  <a:srgbClr val="7030A0"/>
                </a:solidFill>
                <a:latin typeface="Livvic"/>
                <a:ea typeface="Livvic"/>
                <a:cs typeface="Livvic"/>
                <a:sym typeface="Livvic"/>
              </a:rPr>
              <a:t>Swimming</a:t>
            </a:r>
            <a:endParaRPr>
              <a:solidFill>
                <a:srgbClr val="7030A0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64" name="Google Shape;164;p29"/>
          <p:cNvSpPr txBox="1">
            <a:spLocks noGrp="1"/>
          </p:cNvSpPr>
          <p:nvPr>
            <p:ph type="body" idx="1"/>
          </p:nvPr>
        </p:nvSpPr>
        <p:spPr>
          <a:xfrm>
            <a:off x="107950" y="1139428"/>
            <a:ext cx="8496300" cy="36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65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rial"/>
              <a:buChar char="•"/>
            </a:pPr>
            <a:r>
              <a:rPr lang="en-GB" sz="31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Swimming will be in the </a:t>
            </a:r>
            <a:r>
              <a:rPr lang="en-GB" sz="3100" b="1" i="0" u="sng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Summer term</a:t>
            </a:r>
            <a:endParaRPr sz="1700" b="1" u="sng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655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Livvic"/>
              <a:buChar char="•"/>
            </a:pPr>
            <a:r>
              <a:rPr lang="en-GB" sz="31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The children walk to the swimming pool (we will need volunteers to help with this please)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33655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Livvic"/>
              <a:buChar char="•"/>
            </a:pPr>
            <a:r>
              <a:rPr lang="en-GB" sz="3100" i="0" u="none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It is a National Curriculum requirement that all KS2 children can swim 25 metres </a:t>
            </a:r>
            <a:endParaRPr sz="1700">
              <a:latin typeface="Livvic"/>
              <a:ea typeface="Livvic"/>
              <a:cs typeface="Livvic"/>
              <a:sym typeface="Livvic"/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100" i="0" u="none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3300" y="152400"/>
            <a:ext cx="7417411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GB" sz="48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  <a:t>Year 3</a:t>
            </a:r>
            <a:br>
              <a:rPr lang="en-GB" sz="48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</a:br>
            <a:r>
              <a:rPr lang="en-GB" sz="4800" i="0" u="none">
                <a:solidFill>
                  <a:schemeClr val="dk2"/>
                </a:solidFill>
                <a:latin typeface="Livvic"/>
                <a:ea typeface="Livvic"/>
                <a:cs typeface="Livvic"/>
                <a:sym typeface="Livvic"/>
              </a:rPr>
              <a:t>Parent Information Meeting</a:t>
            </a:r>
            <a:endParaRPr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176" name="Google Shape;176;p31"/>
          <p:cNvSpPr txBox="1">
            <a:spLocks noGrp="1"/>
          </p:cNvSpPr>
          <p:nvPr>
            <p:ph type="body" idx="1"/>
          </p:nvPr>
        </p:nvSpPr>
        <p:spPr>
          <a:xfrm>
            <a:off x="468312" y="1383506"/>
            <a:ext cx="8229600" cy="14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15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ctr" rtl="0">
              <a:lnSpc>
                <a:spcPct val="80000"/>
              </a:lnSpc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endParaRPr sz="72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l" rtl="0">
              <a:lnSpc>
                <a:spcPct val="100000"/>
              </a:lnSpc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endParaRPr sz="72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31" descr="3,614 Thank You Cartoon Stock Photos, Pictures &amp; Royalty-Free Images -  iStoc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7719" y="1328737"/>
            <a:ext cx="3432609" cy="2917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1" descr="Admissions &amp; Performance | stmartin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7889" y="1328737"/>
            <a:ext cx="2517848" cy="29033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1106</Words>
  <Application>Microsoft Office PowerPoint</Application>
  <PresentationFormat>On-screen Show (16:9)</PresentationFormat>
  <Paragraphs>116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Livvic</vt:lpstr>
      <vt:lpstr>Simple Light</vt:lpstr>
      <vt:lpstr>Year 3 Parent Information Meeting</vt:lpstr>
      <vt:lpstr>The Year 3 Team</vt:lpstr>
      <vt:lpstr>Morning Routines</vt:lpstr>
      <vt:lpstr>Afternoon Routines</vt:lpstr>
      <vt:lpstr>Necessary equipment</vt:lpstr>
      <vt:lpstr>Mid-morning snacks</vt:lpstr>
      <vt:lpstr>Worries and Concerns</vt:lpstr>
      <vt:lpstr>Parents Evening</vt:lpstr>
      <vt:lpstr>Diary/Reading Records</vt:lpstr>
      <vt:lpstr>Home learning - Ongoing</vt:lpstr>
      <vt:lpstr>Teaching &amp; Learning</vt:lpstr>
      <vt:lpstr>PowerPoint Presentation</vt:lpstr>
      <vt:lpstr>This Term’s Theme: Myths and Legends</vt:lpstr>
      <vt:lpstr>Teaching &amp; Learning</vt:lpstr>
      <vt:lpstr>Swimming</vt:lpstr>
      <vt:lpstr>PowerPoint Presentation</vt:lpstr>
      <vt:lpstr>Year 3 Parent Information Meeting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Parent Information Meeting</dc:title>
  <dc:creator>Jackie Rzepka</dc:creator>
  <cp:lastModifiedBy>Jackie Rzepka</cp:lastModifiedBy>
  <cp:revision>1</cp:revision>
  <dcterms:modified xsi:type="dcterms:W3CDTF">2026-09-16T11:27:44Z</dcterms:modified>
</cp:coreProperties>
</file>