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2"/>
    <p:sldId id="257" r:id="rId3"/>
    <p:sldId id="261" r:id="rId4"/>
    <p:sldId id="265" r:id="rId5"/>
    <p:sldId id="266" r:id="rId6"/>
    <p:sldId id="269" r:id="rId7"/>
    <p:sldId id="268" r:id="rId8"/>
    <p:sldId id="262" r:id="rId9"/>
    <p:sldId id="270" r:id="rId10"/>
    <p:sldId id="271" r:id="rId11"/>
    <p:sldId id="264" r:id="rId12"/>
    <p:sldId id="263" r:id="rId13"/>
    <p:sldId id="260" r:id="rId14"/>
    <p:sldId id="267" r:id="rId15"/>
  </p:sldIdLst>
  <p:sldSz cx="12192000" cy="6858000"/>
  <p:notesSz cx="12192000" cy="6858000"/>
  <p:defaultTextStyle>
    <a:defPPr>
      <a:defRPr kern="0"/>
    </a:def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221" autoAdjust="0"/>
    <p:restoredTop sz="94660"/>
  </p:normalViewPr>
  <p:slideViewPr>
    <p:cSldViewPr>
      <p:cViewPr>
        <p:scale>
          <a:sx n="50" d="100"/>
          <a:sy n="50" d="100"/>
        </p:scale>
        <p:origin x="1488" y="456"/>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1440180"/>
          </a:xfrm>
          <a:prstGeom prst="rect">
            <a:avLst/>
          </a:prstGeom>
        </p:spPr>
        <p:txBody>
          <a:bodyPr wrap="square" lIns="0" tIns="0" rIns="0" bIns="0">
            <a:spAutoFit/>
          </a:bodyPr>
          <a:lstStyle>
            <a:lvl1pPr>
              <a:defRPr sz="5400" b="1" i="0">
                <a:solidFill>
                  <a:schemeClr val="tx1"/>
                </a:solidFill>
                <a:latin typeface="Arial"/>
                <a:cs typeface="Arial"/>
              </a:defRPr>
            </a:lvl1pPr>
          </a:lstStyle>
          <a:p>
            <a:endParaRPr/>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sz="3600" b="0" i="0">
                <a:solidFill>
                  <a:schemeClr val="tx1"/>
                </a:solidFill>
                <a:latin typeface="Calibri"/>
                <a:cs typeface="Calibri"/>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12/29/2024</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5400" b="1" i="0">
                <a:solidFill>
                  <a:schemeClr val="tx1"/>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sz="3600" b="0" i="0">
                <a:solidFill>
                  <a:schemeClr val="tx1"/>
                </a:solidFill>
                <a:latin typeface="Calibri"/>
                <a:cs typeface="Calibri"/>
              </a:defRPr>
            </a:lvl1pPr>
          </a:lstStyle>
          <a:p>
            <a:endParaRPr/>
          </a:p>
        </p:txBody>
      </p:sp>
      <p:sp>
        <p:nvSpPr>
          <p:cNvPr id="7" name="object 6">
            <a:extLst>
              <a:ext uri="{FF2B5EF4-FFF2-40B4-BE49-F238E27FC236}">
                <a16:creationId xmlns:a16="http://schemas.microsoft.com/office/drawing/2014/main" id="{CBFB0017-5CBE-4305-B0C8-5851EEDC304B}"/>
              </a:ext>
            </a:extLst>
          </p:cNvPr>
          <p:cNvSpPr txBox="1"/>
          <p:nvPr userDrawn="1"/>
        </p:nvSpPr>
        <p:spPr>
          <a:xfrm>
            <a:off x="2001773" y="6439915"/>
            <a:ext cx="1247140" cy="239395"/>
          </a:xfrm>
          <a:prstGeom prst="rect">
            <a:avLst/>
          </a:prstGeom>
        </p:spPr>
        <p:txBody>
          <a:bodyPr vert="horz" wrap="square" lIns="0" tIns="12700" rIns="0" bIns="0" rtlCol="0">
            <a:spAutoFit/>
          </a:bodyPr>
          <a:lstStyle/>
          <a:p>
            <a:pPr marL="12700">
              <a:lnSpc>
                <a:spcPct val="100000"/>
              </a:lnSpc>
              <a:spcBef>
                <a:spcPts val="100"/>
              </a:spcBef>
            </a:pPr>
            <a:r>
              <a:rPr sz="1400" spc="-10" dirty="0">
                <a:solidFill>
                  <a:srgbClr val="FFFFFF"/>
                </a:solidFill>
                <a:latin typeface="Arial MT"/>
                <a:cs typeface="Arial MT"/>
              </a:rPr>
              <a:t>@TTRockStars</a:t>
            </a:r>
            <a:endParaRPr sz="1400" dirty="0">
              <a:latin typeface="Arial MT"/>
              <a:cs typeface="Arial MT"/>
            </a:endParaRPr>
          </a:p>
        </p:txBody>
      </p:sp>
      <p:sp>
        <p:nvSpPr>
          <p:cNvPr id="8" name="object 7">
            <a:extLst>
              <a:ext uri="{FF2B5EF4-FFF2-40B4-BE49-F238E27FC236}">
                <a16:creationId xmlns:a16="http://schemas.microsoft.com/office/drawing/2014/main" id="{C1D10644-D9E0-42E0-AFCE-B0E68DEBD985}"/>
              </a:ext>
            </a:extLst>
          </p:cNvPr>
          <p:cNvSpPr txBox="1"/>
          <p:nvPr userDrawn="1"/>
        </p:nvSpPr>
        <p:spPr>
          <a:xfrm>
            <a:off x="9193530" y="6439915"/>
            <a:ext cx="1232535" cy="239395"/>
          </a:xfrm>
          <a:prstGeom prst="rect">
            <a:avLst/>
          </a:prstGeom>
        </p:spPr>
        <p:txBody>
          <a:bodyPr vert="horz" wrap="square" lIns="0" tIns="12700" rIns="0" bIns="0" rtlCol="0">
            <a:spAutoFit/>
          </a:bodyPr>
          <a:lstStyle/>
          <a:p>
            <a:pPr marL="12700">
              <a:lnSpc>
                <a:spcPct val="100000"/>
              </a:lnSpc>
              <a:spcBef>
                <a:spcPts val="100"/>
              </a:spcBef>
            </a:pPr>
            <a:r>
              <a:rPr sz="1400" spc="-10" dirty="0">
                <a:solidFill>
                  <a:srgbClr val="FFFFFF"/>
                </a:solidFill>
                <a:latin typeface="Arial MT"/>
                <a:cs typeface="Arial MT"/>
              </a:rPr>
              <a:t>ttrockstars.com</a:t>
            </a:r>
            <a:endParaRPr sz="1400">
              <a:latin typeface="Arial MT"/>
              <a:cs typeface="Arial MT"/>
            </a:endParaRPr>
          </a:p>
        </p:txBody>
      </p:sp>
      <p:grpSp>
        <p:nvGrpSpPr>
          <p:cNvPr id="9" name="object 10">
            <a:extLst>
              <a:ext uri="{FF2B5EF4-FFF2-40B4-BE49-F238E27FC236}">
                <a16:creationId xmlns:a16="http://schemas.microsoft.com/office/drawing/2014/main" id="{9B12AFBB-B962-4B30-8391-5FDF8610FAC1}"/>
              </a:ext>
            </a:extLst>
          </p:cNvPr>
          <p:cNvGrpSpPr/>
          <p:nvPr userDrawn="1"/>
        </p:nvGrpSpPr>
        <p:grpSpPr>
          <a:xfrm>
            <a:off x="5268467" y="6391654"/>
            <a:ext cx="1763395" cy="416559"/>
            <a:chOff x="5268467" y="6391654"/>
            <a:chExt cx="1763395" cy="416559"/>
          </a:xfrm>
        </p:grpSpPr>
        <p:pic>
          <p:nvPicPr>
            <p:cNvPr id="10" name="object 11">
              <a:extLst>
                <a:ext uri="{FF2B5EF4-FFF2-40B4-BE49-F238E27FC236}">
                  <a16:creationId xmlns:a16="http://schemas.microsoft.com/office/drawing/2014/main" id="{258BCA57-CD1C-4E3F-B47F-9BC74F27B9CC}"/>
                </a:ext>
              </a:extLst>
            </p:cNvPr>
            <p:cNvPicPr/>
            <p:nvPr/>
          </p:nvPicPr>
          <p:blipFill>
            <a:blip r:embed="rId2" cstate="print"/>
            <a:stretch>
              <a:fillRect/>
            </a:stretch>
          </p:blipFill>
          <p:spPr>
            <a:xfrm>
              <a:off x="5268467" y="6399274"/>
              <a:ext cx="408432" cy="408430"/>
            </a:xfrm>
            <a:prstGeom prst="rect">
              <a:avLst/>
            </a:prstGeom>
          </p:spPr>
        </p:pic>
        <p:pic>
          <p:nvPicPr>
            <p:cNvPr id="11" name="object 12">
              <a:extLst>
                <a:ext uri="{FF2B5EF4-FFF2-40B4-BE49-F238E27FC236}">
                  <a16:creationId xmlns:a16="http://schemas.microsoft.com/office/drawing/2014/main" id="{49BA3457-28B5-4EB8-A831-5C5E97D5F08B}"/>
                </a:ext>
              </a:extLst>
            </p:cNvPr>
            <p:cNvPicPr/>
            <p:nvPr/>
          </p:nvPicPr>
          <p:blipFill>
            <a:blip r:embed="rId3" cstate="print"/>
            <a:stretch>
              <a:fillRect/>
            </a:stretch>
          </p:blipFill>
          <p:spPr>
            <a:xfrm>
              <a:off x="6623303" y="6393178"/>
              <a:ext cx="408431" cy="408430"/>
            </a:xfrm>
            <a:prstGeom prst="rect">
              <a:avLst/>
            </a:prstGeom>
          </p:spPr>
        </p:pic>
        <p:pic>
          <p:nvPicPr>
            <p:cNvPr id="12" name="object 13">
              <a:extLst>
                <a:ext uri="{FF2B5EF4-FFF2-40B4-BE49-F238E27FC236}">
                  <a16:creationId xmlns:a16="http://schemas.microsoft.com/office/drawing/2014/main" id="{16A6E311-0EB5-4462-BA45-E99FCC7B9ACF}"/>
                </a:ext>
              </a:extLst>
            </p:cNvPr>
            <p:cNvPicPr/>
            <p:nvPr/>
          </p:nvPicPr>
          <p:blipFill>
            <a:blip r:embed="rId4" cstate="print"/>
            <a:stretch>
              <a:fillRect/>
            </a:stretch>
          </p:blipFill>
          <p:spPr>
            <a:xfrm>
              <a:off x="5946647" y="6391654"/>
              <a:ext cx="408431" cy="409954"/>
            </a:xfrm>
            <a:prstGeom prst="rect">
              <a:avLst/>
            </a:prstGeom>
          </p:spPr>
        </p:pic>
      </p:gr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5400" b="1" i="0">
                <a:solidFill>
                  <a:schemeClr val="tx1"/>
                </a:solidFill>
                <a:latin typeface="Arial"/>
                <a:cs typeface="Arial"/>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12/29/2024</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5400" b="1" i="0">
                <a:solidFill>
                  <a:schemeClr val="tx1"/>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12/29/2024</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12/29/2024</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6237732"/>
            <a:ext cx="12192000" cy="620395"/>
          </a:xfrm>
          <a:custGeom>
            <a:avLst/>
            <a:gdLst/>
            <a:ahLst/>
            <a:cxnLst/>
            <a:rect l="l" t="t" r="r" b="b"/>
            <a:pathLst>
              <a:path w="12192000" h="620395">
                <a:moveTo>
                  <a:pt x="12192000" y="0"/>
                </a:moveTo>
                <a:lnTo>
                  <a:pt x="0" y="220542"/>
                </a:lnTo>
                <a:lnTo>
                  <a:pt x="0" y="620268"/>
                </a:lnTo>
                <a:lnTo>
                  <a:pt x="12192000" y="620268"/>
                </a:lnTo>
                <a:lnTo>
                  <a:pt x="12192000" y="0"/>
                </a:lnTo>
                <a:close/>
              </a:path>
            </a:pathLst>
          </a:custGeom>
          <a:solidFill>
            <a:srgbClr val="243338"/>
          </a:solidFill>
        </p:spPr>
        <p:txBody>
          <a:bodyPr wrap="square" lIns="0" tIns="0" rIns="0" bIns="0" rtlCol="0"/>
          <a:lstStyle/>
          <a:p>
            <a:endParaRPr/>
          </a:p>
        </p:txBody>
      </p:sp>
      <p:pic>
        <p:nvPicPr>
          <p:cNvPr id="17" name="bg object 17"/>
          <p:cNvPicPr/>
          <p:nvPr/>
        </p:nvPicPr>
        <p:blipFill>
          <a:blip r:embed="rId7" cstate="print"/>
          <a:stretch>
            <a:fillRect/>
          </a:stretch>
        </p:blipFill>
        <p:spPr>
          <a:xfrm>
            <a:off x="141731" y="6498334"/>
            <a:ext cx="545592" cy="301750"/>
          </a:xfrm>
          <a:prstGeom prst="rect">
            <a:avLst/>
          </a:prstGeom>
        </p:spPr>
      </p:pic>
      <p:pic>
        <p:nvPicPr>
          <p:cNvPr id="18" name="bg object 18"/>
          <p:cNvPicPr/>
          <p:nvPr/>
        </p:nvPicPr>
        <p:blipFill>
          <a:blip r:embed="rId8" cstate="print"/>
          <a:stretch>
            <a:fillRect/>
          </a:stretch>
        </p:blipFill>
        <p:spPr>
          <a:xfrm>
            <a:off x="11268456" y="6327646"/>
            <a:ext cx="669035" cy="464818"/>
          </a:xfrm>
          <a:prstGeom prst="rect">
            <a:avLst/>
          </a:prstGeom>
        </p:spPr>
      </p:pic>
      <p:sp>
        <p:nvSpPr>
          <p:cNvPr id="2" name="Holder 2"/>
          <p:cNvSpPr>
            <a:spLocks noGrp="1"/>
          </p:cNvSpPr>
          <p:nvPr>
            <p:ph type="title"/>
          </p:nvPr>
        </p:nvSpPr>
        <p:spPr>
          <a:xfrm>
            <a:off x="445109" y="181736"/>
            <a:ext cx="9308617" cy="2089277"/>
          </a:xfrm>
          <a:prstGeom prst="rect">
            <a:avLst/>
          </a:prstGeom>
        </p:spPr>
        <p:txBody>
          <a:bodyPr wrap="square" lIns="0" tIns="0" rIns="0" bIns="0">
            <a:spAutoFit/>
          </a:bodyPr>
          <a:lstStyle>
            <a:lvl1pPr>
              <a:defRPr sz="5400" b="1" i="0">
                <a:solidFill>
                  <a:schemeClr val="tx1"/>
                </a:solidFill>
                <a:latin typeface="Arial"/>
                <a:cs typeface="Arial"/>
              </a:defRPr>
            </a:lvl1pPr>
          </a:lstStyle>
          <a:p>
            <a:endParaRPr/>
          </a:p>
        </p:txBody>
      </p:sp>
      <p:sp>
        <p:nvSpPr>
          <p:cNvPr id="3" name="Holder 3"/>
          <p:cNvSpPr>
            <a:spLocks noGrp="1"/>
          </p:cNvSpPr>
          <p:nvPr>
            <p:ph type="body" idx="1"/>
          </p:nvPr>
        </p:nvSpPr>
        <p:spPr>
          <a:xfrm>
            <a:off x="4390771" y="1405889"/>
            <a:ext cx="5992495" cy="3220720"/>
          </a:xfrm>
          <a:prstGeom prst="rect">
            <a:avLst/>
          </a:prstGeom>
        </p:spPr>
        <p:txBody>
          <a:bodyPr wrap="square" lIns="0" tIns="0" rIns="0" bIns="0">
            <a:spAutoFit/>
          </a:bodyPr>
          <a:lstStyle>
            <a:lvl1pPr>
              <a:defRPr sz="3600" b="0" i="0">
                <a:solidFill>
                  <a:schemeClr val="tx1"/>
                </a:solidFill>
                <a:latin typeface="Calibri"/>
                <a:cs typeface="Calibri"/>
              </a:defRPr>
            </a:lvl1pPr>
          </a:lstStyle>
          <a:p>
            <a:endParaRPr/>
          </a:p>
        </p:txBody>
      </p:sp>
      <p:sp>
        <p:nvSpPr>
          <p:cNvPr id="4" name="Holder 4"/>
          <p:cNvSpPr>
            <a:spLocks noGrp="1"/>
          </p:cNvSpPr>
          <p:nvPr>
            <p:ph type="ftr" sz="quarter" idx="5"/>
          </p:nvPr>
        </p:nvSpPr>
        <p:spPr>
          <a:xfrm>
            <a:off x="4145280" y="6377940"/>
            <a:ext cx="390144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12/29/2024</a:t>
            </a:fld>
            <a:endParaRPr lang="en-US"/>
          </a:p>
        </p:txBody>
      </p:sp>
      <p:sp>
        <p:nvSpPr>
          <p:cNvPr id="6" name="Holder 6"/>
          <p:cNvSpPr>
            <a:spLocks noGrp="1"/>
          </p:cNvSpPr>
          <p:nvPr>
            <p:ph type="sldNum" sz="quarter" idx="7"/>
          </p:nvPr>
        </p:nvSpPr>
        <p:spPr>
          <a:xfrm>
            <a:off x="8778240" y="6377940"/>
            <a:ext cx="280416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4.xml"/><Relationship Id="rId6" Type="http://schemas.openxmlformats.org/officeDocument/2006/relationships/hyperlink" Target="https://youtu.be/jWAn_JxMrWo" TargetMode="External"/><Relationship Id="rId5" Type="http://schemas.openxmlformats.org/officeDocument/2006/relationships/image" Target="../media/image22.png"/><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5.xml"/><Relationship Id="rId4" Type="http://schemas.openxmlformats.org/officeDocument/2006/relationships/image" Target="../media/image25.png"/></Relationships>
</file>

<file path=ppt/slides/_rels/slide1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hyperlink" Target="https://ttrockstars.com/parents/" TargetMode="External"/><Relationship Id="rId1" Type="http://schemas.openxmlformats.org/officeDocument/2006/relationships/slideLayout" Target="../slideLayouts/slideLayout5.xml"/><Relationship Id="rId5" Type="http://schemas.openxmlformats.org/officeDocument/2006/relationships/image" Target="../media/image7.jpeg"/><Relationship Id="rId4" Type="http://schemas.openxmlformats.org/officeDocument/2006/relationships/image" Target="../media/image3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0130155" cy="6459220"/>
            <a:chOff x="0" y="0"/>
            <a:chExt cx="10130155" cy="6459220"/>
          </a:xfrm>
        </p:grpSpPr>
        <p:sp>
          <p:nvSpPr>
            <p:cNvPr id="3" name="object 3"/>
            <p:cNvSpPr/>
            <p:nvPr/>
          </p:nvSpPr>
          <p:spPr>
            <a:xfrm>
              <a:off x="0" y="0"/>
              <a:ext cx="5893435" cy="5875020"/>
            </a:xfrm>
            <a:custGeom>
              <a:avLst/>
              <a:gdLst/>
              <a:ahLst/>
              <a:cxnLst/>
              <a:rect l="l" t="t" r="r" b="b"/>
              <a:pathLst>
                <a:path w="5893435" h="5875020">
                  <a:moveTo>
                    <a:pt x="5893308" y="0"/>
                  </a:moveTo>
                  <a:lnTo>
                    <a:pt x="0" y="0"/>
                  </a:lnTo>
                  <a:lnTo>
                    <a:pt x="0" y="5875020"/>
                  </a:lnTo>
                  <a:lnTo>
                    <a:pt x="5893308" y="0"/>
                  </a:lnTo>
                  <a:close/>
                </a:path>
              </a:pathLst>
            </a:custGeom>
            <a:solidFill>
              <a:srgbClr val="EE66A9"/>
            </a:solidFill>
          </p:spPr>
          <p:txBody>
            <a:bodyPr wrap="square" lIns="0" tIns="0" rIns="0" bIns="0" rtlCol="0"/>
            <a:lstStyle/>
            <a:p>
              <a:endParaRPr/>
            </a:p>
          </p:txBody>
        </p:sp>
        <p:sp>
          <p:nvSpPr>
            <p:cNvPr id="4" name="object 4"/>
            <p:cNvSpPr/>
            <p:nvPr/>
          </p:nvSpPr>
          <p:spPr>
            <a:xfrm>
              <a:off x="0" y="3858767"/>
              <a:ext cx="3357879" cy="2600325"/>
            </a:xfrm>
            <a:custGeom>
              <a:avLst/>
              <a:gdLst/>
              <a:ahLst/>
              <a:cxnLst/>
              <a:rect l="l" t="t" r="r" b="b"/>
              <a:pathLst>
                <a:path w="3357879" h="2600325">
                  <a:moveTo>
                    <a:pt x="0" y="0"/>
                  </a:moveTo>
                  <a:lnTo>
                    <a:pt x="0" y="2599943"/>
                  </a:lnTo>
                  <a:lnTo>
                    <a:pt x="3357372" y="2538082"/>
                  </a:lnTo>
                  <a:lnTo>
                    <a:pt x="0" y="0"/>
                  </a:lnTo>
                  <a:close/>
                </a:path>
              </a:pathLst>
            </a:custGeom>
            <a:solidFill>
              <a:srgbClr val="6AB7E1">
                <a:alpha val="69802"/>
              </a:srgbClr>
            </a:solidFill>
          </p:spPr>
          <p:txBody>
            <a:bodyPr wrap="square" lIns="0" tIns="0" rIns="0" bIns="0" rtlCol="0"/>
            <a:lstStyle/>
            <a:p>
              <a:endParaRPr/>
            </a:p>
          </p:txBody>
        </p:sp>
        <p:pic>
          <p:nvPicPr>
            <p:cNvPr id="5" name="object 5"/>
            <p:cNvPicPr/>
            <p:nvPr/>
          </p:nvPicPr>
          <p:blipFill>
            <a:blip r:embed="rId2" cstate="print"/>
            <a:stretch>
              <a:fillRect/>
            </a:stretch>
          </p:blipFill>
          <p:spPr>
            <a:xfrm>
              <a:off x="2606039" y="438912"/>
              <a:ext cx="7523988" cy="5733288"/>
            </a:xfrm>
            <a:prstGeom prst="rect">
              <a:avLst/>
            </a:prstGeom>
          </p:spPr>
        </p:pic>
      </p:grpSp>
      <p:pic>
        <p:nvPicPr>
          <p:cNvPr id="7" name="Picture 2" descr="St Martin's CofE Primary School - Home">
            <a:extLst>
              <a:ext uri="{FF2B5EF4-FFF2-40B4-BE49-F238E27FC236}">
                <a16:creationId xmlns:a16="http://schemas.microsoft.com/office/drawing/2014/main" id="{39215A98-AC7D-4CB9-8B4C-C1D448637A1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39400" y="228600"/>
            <a:ext cx="1719791" cy="1981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819650" y="652145"/>
            <a:ext cx="1948180" cy="757555"/>
          </a:xfrm>
          <a:prstGeom prst="rect">
            <a:avLst/>
          </a:prstGeom>
        </p:spPr>
        <p:txBody>
          <a:bodyPr vert="horz" wrap="square" lIns="0" tIns="12700" rIns="0" bIns="0" rtlCol="0">
            <a:spAutoFit/>
          </a:bodyPr>
          <a:lstStyle/>
          <a:p>
            <a:pPr marL="12700">
              <a:lnSpc>
                <a:spcPct val="100000"/>
              </a:lnSpc>
              <a:spcBef>
                <a:spcPts val="100"/>
              </a:spcBef>
            </a:pPr>
            <a:r>
              <a:rPr lang="en-GB" sz="4800" spc="-10" dirty="0">
                <a:latin typeface="Calibri"/>
                <a:cs typeface="Calibri"/>
              </a:rPr>
              <a:t>Aims</a:t>
            </a:r>
            <a:endParaRPr sz="4800" dirty="0">
              <a:latin typeface="Calibri"/>
              <a:cs typeface="Calibri"/>
            </a:endParaRPr>
          </a:p>
        </p:txBody>
      </p:sp>
      <p:sp>
        <p:nvSpPr>
          <p:cNvPr id="3" name="object 3"/>
          <p:cNvSpPr txBox="1">
            <a:spLocks noGrp="1"/>
          </p:cNvSpPr>
          <p:nvPr>
            <p:ph type="body" idx="1"/>
          </p:nvPr>
        </p:nvSpPr>
        <p:spPr>
          <a:xfrm>
            <a:off x="4800600" y="1444295"/>
            <a:ext cx="6734429" cy="4761560"/>
          </a:xfrm>
          <a:prstGeom prst="rect">
            <a:avLst/>
          </a:prstGeom>
        </p:spPr>
        <p:txBody>
          <a:bodyPr vert="horz" wrap="square" lIns="0" tIns="262890" rIns="0" bIns="0" rtlCol="0">
            <a:spAutoFit/>
          </a:bodyPr>
          <a:lstStyle/>
          <a:p>
            <a:pPr marL="12700">
              <a:lnSpc>
                <a:spcPct val="100000"/>
              </a:lnSpc>
              <a:spcBef>
                <a:spcPts val="2070"/>
              </a:spcBef>
            </a:pPr>
            <a:r>
              <a:rPr lang="en-GB" dirty="0"/>
              <a:t>★ What is TTRockstars? </a:t>
            </a:r>
          </a:p>
          <a:p>
            <a:pPr marL="12700">
              <a:spcBef>
                <a:spcPts val="2070"/>
              </a:spcBef>
            </a:pPr>
            <a:r>
              <a:rPr lang="en-GB" dirty="0"/>
              <a:t>★ Why?</a:t>
            </a:r>
            <a:endParaRPr dirty="0"/>
          </a:p>
          <a:p>
            <a:pPr marL="12700">
              <a:lnSpc>
                <a:spcPct val="100000"/>
              </a:lnSpc>
              <a:spcBef>
                <a:spcPts val="1970"/>
              </a:spcBef>
            </a:pPr>
            <a:r>
              <a:rPr dirty="0"/>
              <a:t>★</a:t>
            </a:r>
            <a:r>
              <a:rPr lang="en-GB" dirty="0"/>
              <a:t> </a:t>
            </a:r>
            <a:r>
              <a:rPr dirty="0"/>
              <a:t>Parents’ Guide</a:t>
            </a:r>
            <a:r>
              <a:rPr spc="-10" dirty="0"/>
              <a:t>.</a:t>
            </a:r>
            <a:endParaRPr dirty="0">
              <a:latin typeface="Segoe UI Symbol"/>
              <a:cs typeface="Segoe UI Symbol"/>
            </a:endParaRPr>
          </a:p>
          <a:p>
            <a:pPr marL="12700">
              <a:lnSpc>
                <a:spcPct val="100000"/>
              </a:lnSpc>
              <a:spcBef>
                <a:spcPts val="1964"/>
              </a:spcBef>
            </a:pPr>
            <a:r>
              <a:rPr dirty="0">
                <a:latin typeface="Segoe UI Symbol"/>
                <a:cs typeface="Segoe UI Symbol"/>
              </a:rPr>
              <a:t>★</a:t>
            </a:r>
            <a:r>
              <a:rPr lang="en-GB" dirty="0">
                <a:latin typeface="Segoe UI Symbol"/>
                <a:cs typeface="Segoe UI Symbol"/>
              </a:rPr>
              <a:t> </a:t>
            </a:r>
            <a:r>
              <a:rPr dirty="0"/>
              <a:t>Let’s</a:t>
            </a:r>
            <a:r>
              <a:rPr spc="-30" dirty="0"/>
              <a:t> </a:t>
            </a:r>
            <a:r>
              <a:rPr dirty="0"/>
              <a:t>have</a:t>
            </a:r>
            <a:r>
              <a:rPr spc="-35" dirty="0"/>
              <a:t> </a:t>
            </a:r>
            <a:r>
              <a:rPr dirty="0"/>
              <a:t>a</a:t>
            </a:r>
            <a:r>
              <a:rPr spc="-25" dirty="0"/>
              <a:t> </a:t>
            </a:r>
            <a:r>
              <a:rPr lang="en-GB" spc="-25" dirty="0"/>
              <a:t>look</a:t>
            </a:r>
            <a:r>
              <a:rPr spc="-25" dirty="0"/>
              <a:t>!</a:t>
            </a:r>
            <a:endParaRPr lang="en-GB" spc="-25" dirty="0"/>
          </a:p>
          <a:p>
            <a:pPr marL="12700">
              <a:lnSpc>
                <a:spcPct val="100000"/>
              </a:lnSpc>
              <a:spcBef>
                <a:spcPts val="1964"/>
              </a:spcBef>
            </a:pPr>
            <a:r>
              <a:rPr lang="en-GB" dirty="0">
                <a:latin typeface="Segoe UI Symbol"/>
                <a:cs typeface="Segoe UI Symbol"/>
              </a:rPr>
              <a:t>★ </a:t>
            </a:r>
            <a:r>
              <a:rPr lang="en-GB" dirty="0"/>
              <a:t>Any questions?</a:t>
            </a:r>
          </a:p>
          <a:p>
            <a:pPr marL="12700">
              <a:lnSpc>
                <a:spcPct val="100000"/>
              </a:lnSpc>
              <a:spcBef>
                <a:spcPts val="1964"/>
              </a:spcBef>
            </a:pPr>
            <a:endParaRPr sz="2800" dirty="0">
              <a:latin typeface="Segoe UI Symbol"/>
              <a:cs typeface="Segoe UI Symbol"/>
            </a:endParaRPr>
          </a:p>
        </p:txBody>
      </p:sp>
      <p:pic>
        <p:nvPicPr>
          <p:cNvPr id="5" name="Picture 4" descr="A picture containing toy, doll&#10;&#10;Description automatically generated">
            <a:extLst>
              <a:ext uri="{FF2B5EF4-FFF2-40B4-BE49-F238E27FC236}">
                <a16:creationId xmlns:a16="http://schemas.microsoft.com/office/drawing/2014/main" id="{D3E13044-92D6-10BA-588A-4EE9E319644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8100" y="-152400"/>
            <a:ext cx="4849398" cy="685800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04800" y="76200"/>
            <a:ext cx="9144000" cy="6436377"/>
          </a:xfrm>
          <a:prstGeom prst="rect">
            <a:avLst/>
          </a:prstGeom>
        </p:spPr>
        <p:txBody>
          <a:bodyPr vert="horz" wrap="square" lIns="0" tIns="171450" rIns="0" bIns="0" rtlCol="0">
            <a:spAutoFit/>
          </a:bodyPr>
          <a:lstStyle/>
          <a:p>
            <a:pPr fontAlgn="base"/>
            <a:r>
              <a:rPr lang="en-GB" sz="4300" dirty="0">
                <a:latin typeface="Calibri"/>
                <a:cs typeface="Calibri"/>
              </a:rPr>
              <a:t>WHAT IS TIMES TABLES ROCK STARS?</a:t>
            </a:r>
            <a:br>
              <a:rPr lang="en-GB" sz="4300" dirty="0">
                <a:latin typeface="Calibri"/>
                <a:cs typeface="Calibri"/>
              </a:rPr>
            </a:br>
            <a:br>
              <a:rPr lang="en-GB" sz="2400" dirty="0">
                <a:latin typeface="Calibri"/>
                <a:cs typeface="Calibri"/>
              </a:rPr>
            </a:br>
            <a:r>
              <a:rPr lang="en-GB" sz="2400" b="0" dirty="0">
                <a:latin typeface="Calibri"/>
                <a:cs typeface="Calibri"/>
              </a:rPr>
              <a:t>Times Tables Rock Stars is an award-winning maths learning platform where children can practise their times tables like a rock star!</a:t>
            </a:r>
            <a:br>
              <a:rPr lang="en-GB" sz="2400" b="0" dirty="0">
                <a:latin typeface="Calibri"/>
                <a:cs typeface="Calibri"/>
              </a:rPr>
            </a:br>
            <a:r>
              <a:rPr lang="en-GB" sz="2400" b="0" dirty="0">
                <a:latin typeface="Calibri"/>
                <a:cs typeface="Calibri"/>
              </a:rPr>
              <a:t>It is suitable for all learners aged 6 years and up and the question-based games automatically adapt to each child’s unique learning needs, helping them to recall their times tables in record speed. It is accessible on any device, via the app or browser so children can play anytime, anywhere. </a:t>
            </a:r>
            <a:br>
              <a:rPr lang="en-GB" sz="2400" b="0" dirty="0">
                <a:latin typeface="Calibri"/>
                <a:cs typeface="Calibri"/>
              </a:rPr>
            </a:br>
            <a:r>
              <a:rPr lang="en-GB" sz="2400" b="0" dirty="0">
                <a:latin typeface="Calibri"/>
                <a:cs typeface="Calibri"/>
              </a:rPr>
              <a:t>The engaging gamification and motivating rewards hopefully mean it is never difficult to entice children to play. </a:t>
            </a:r>
            <a:br>
              <a:rPr lang="en-GB" sz="3200" b="0" dirty="0"/>
            </a:br>
            <a:br>
              <a:rPr lang="en-GB" sz="2400" b="0" spc="-10" dirty="0">
                <a:latin typeface="Calibri"/>
                <a:cs typeface="Calibri"/>
              </a:rPr>
            </a:br>
            <a:r>
              <a:rPr lang="en-GB" sz="2400" b="0" dirty="0">
                <a:latin typeface="Calibri"/>
                <a:cs typeface="Calibri"/>
              </a:rPr>
              <a:t>At St Martin’s we recommend a “little and often” approach. </a:t>
            </a:r>
            <a:br>
              <a:rPr lang="en-GB" sz="2400" b="0" dirty="0">
                <a:latin typeface="Calibri"/>
                <a:cs typeface="Calibri"/>
              </a:rPr>
            </a:br>
            <a:r>
              <a:rPr lang="en-GB" sz="2400" b="0" dirty="0">
                <a:latin typeface="Calibri"/>
                <a:cs typeface="Calibri"/>
              </a:rPr>
              <a:t>Our homework policy suggests that 3 minutes practice a day, 4 or 5 times a week is a good target.</a:t>
            </a:r>
            <a:br>
              <a:rPr lang="en-GB" sz="2400" b="0" dirty="0">
                <a:latin typeface="Calibri"/>
                <a:cs typeface="Calibri"/>
              </a:rPr>
            </a:br>
            <a:br>
              <a:rPr lang="en-GB" sz="2400" dirty="0">
                <a:latin typeface="Calibri"/>
                <a:cs typeface="Calibri"/>
              </a:rPr>
            </a:br>
            <a:r>
              <a:rPr sz="2800" spc="-10" dirty="0">
                <a:latin typeface="Calibri"/>
                <a:cs typeface="Calibri"/>
              </a:rPr>
              <a:t> </a:t>
            </a:r>
            <a:endParaRPr sz="4300" dirty="0">
              <a:latin typeface="Calibri"/>
              <a:cs typeface="Calibri"/>
            </a:endParaRPr>
          </a:p>
        </p:txBody>
      </p:sp>
      <p:pic>
        <p:nvPicPr>
          <p:cNvPr id="5" name="Picture 4">
            <a:extLst>
              <a:ext uri="{FF2B5EF4-FFF2-40B4-BE49-F238E27FC236}">
                <a16:creationId xmlns:a16="http://schemas.microsoft.com/office/drawing/2014/main" id="{40893822-D132-479D-815E-E89AE56808FE}"/>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flipH="1">
            <a:off x="9002495" y="1371600"/>
            <a:ext cx="3189505" cy="4510586"/>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6"/>
          <p:cNvSpPr txBox="1"/>
          <p:nvPr/>
        </p:nvSpPr>
        <p:spPr>
          <a:xfrm>
            <a:off x="2001773" y="6439915"/>
            <a:ext cx="1247140" cy="239395"/>
          </a:xfrm>
          <a:prstGeom prst="rect">
            <a:avLst/>
          </a:prstGeom>
        </p:spPr>
        <p:txBody>
          <a:bodyPr vert="horz" wrap="square" lIns="0" tIns="12700" rIns="0" bIns="0" rtlCol="0">
            <a:spAutoFit/>
          </a:bodyPr>
          <a:lstStyle/>
          <a:p>
            <a:pPr marL="12700">
              <a:lnSpc>
                <a:spcPct val="100000"/>
              </a:lnSpc>
              <a:spcBef>
                <a:spcPts val="100"/>
              </a:spcBef>
            </a:pPr>
            <a:r>
              <a:rPr sz="1400" spc="-10" dirty="0">
                <a:solidFill>
                  <a:srgbClr val="FFFFFF"/>
                </a:solidFill>
                <a:latin typeface="Arial MT"/>
                <a:cs typeface="Arial MT"/>
              </a:rPr>
              <a:t>@TTRockStars</a:t>
            </a:r>
            <a:endParaRPr sz="1400" dirty="0">
              <a:latin typeface="Arial MT"/>
              <a:cs typeface="Arial MT"/>
            </a:endParaRPr>
          </a:p>
        </p:txBody>
      </p:sp>
      <p:sp>
        <p:nvSpPr>
          <p:cNvPr id="7" name="object 7"/>
          <p:cNvSpPr txBox="1"/>
          <p:nvPr/>
        </p:nvSpPr>
        <p:spPr>
          <a:xfrm>
            <a:off x="9193530" y="6439915"/>
            <a:ext cx="1232535" cy="239395"/>
          </a:xfrm>
          <a:prstGeom prst="rect">
            <a:avLst/>
          </a:prstGeom>
        </p:spPr>
        <p:txBody>
          <a:bodyPr vert="horz" wrap="square" lIns="0" tIns="12700" rIns="0" bIns="0" rtlCol="0">
            <a:spAutoFit/>
          </a:bodyPr>
          <a:lstStyle/>
          <a:p>
            <a:pPr marL="12700">
              <a:lnSpc>
                <a:spcPct val="100000"/>
              </a:lnSpc>
              <a:spcBef>
                <a:spcPts val="100"/>
              </a:spcBef>
            </a:pPr>
            <a:r>
              <a:rPr sz="1400" spc="-10" dirty="0">
                <a:solidFill>
                  <a:srgbClr val="FFFFFF"/>
                </a:solidFill>
                <a:latin typeface="Arial MT"/>
                <a:cs typeface="Arial MT"/>
              </a:rPr>
              <a:t>ttrockstars.com</a:t>
            </a:r>
            <a:endParaRPr sz="1400">
              <a:latin typeface="Arial MT"/>
              <a:cs typeface="Arial MT"/>
            </a:endParaRPr>
          </a:p>
        </p:txBody>
      </p:sp>
      <p:grpSp>
        <p:nvGrpSpPr>
          <p:cNvPr id="10" name="object 10"/>
          <p:cNvGrpSpPr/>
          <p:nvPr/>
        </p:nvGrpSpPr>
        <p:grpSpPr>
          <a:xfrm>
            <a:off x="5268467" y="6391654"/>
            <a:ext cx="1763395" cy="416559"/>
            <a:chOff x="5268467" y="6391654"/>
            <a:chExt cx="1763395" cy="416559"/>
          </a:xfrm>
        </p:grpSpPr>
        <p:pic>
          <p:nvPicPr>
            <p:cNvPr id="11" name="object 11"/>
            <p:cNvPicPr/>
            <p:nvPr/>
          </p:nvPicPr>
          <p:blipFill>
            <a:blip r:embed="rId2" cstate="print"/>
            <a:stretch>
              <a:fillRect/>
            </a:stretch>
          </p:blipFill>
          <p:spPr>
            <a:xfrm>
              <a:off x="5268467" y="6399274"/>
              <a:ext cx="408432" cy="408430"/>
            </a:xfrm>
            <a:prstGeom prst="rect">
              <a:avLst/>
            </a:prstGeom>
          </p:spPr>
        </p:pic>
        <p:pic>
          <p:nvPicPr>
            <p:cNvPr id="12" name="object 12"/>
            <p:cNvPicPr/>
            <p:nvPr/>
          </p:nvPicPr>
          <p:blipFill>
            <a:blip r:embed="rId3" cstate="print"/>
            <a:stretch>
              <a:fillRect/>
            </a:stretch>
          </p:blipFill>
          <p:spPr>
            <a:xfrm>
              <a:off x="6623303" y="6393178"/>
              <a:ext cx="408431" cy="408430"/>
            </a:xfrm>
            <a:prstGeom prst="rect">
              <a:avLst/>
            </a:prstGeom>
          </p:spPr>
        </p:pic>
        <p:pic>
          <p:nvPicPr>
            <p:cNvPr id="13" name="object 13"/>
            <p:cNvPicPr/>
            <p:nvPr/>
          </p:nvPicPr>
          <p:blipFill>
            <a:blip r:embed="rId4" cstate="print"/>
            <a:stretch>
              <a:fillRect/>
            </a:stretch>
          </p:blipFill>
          <p:spPr>
            <a:xfrm>
              <a:off x="5946647" y="6391654"/>
              <a:ext cx="408431" cy="409954"/>
            </a:xfrm>
            <a:prstGeom prst="rect">
              <a:avLst/>
            </a:prstGeom>
          </p:spPr>
        </p:pic>
      </p:grpSp>
      <p:sp>
        <p:nvSpPr>
          <p:cNvPr id="17" name="Rectangle 16">
            <a:extLst>
              <a:ext uri="{FF2B5EF4-FFF2-40B4-BE49-F238E27FC236}">
                <a16:creationId xmlns:a16="http://schemas.microsoft.com/office/drawing/2014/main" id="{C7958970-A748-4AA4-8A4D-BEA2115EE03D}"/>
              </a:ext>
            </a:extLst>
          </p:cNvPr>
          <p:cNvSpPr/>
          <p:nvPr/>
        </p:nvSpPr>
        <p:spPr>
          <a:xfrm>
            <a:off x="76770" y="1699308"/>
            <a:ext cx="9733027" cy="3139321"/>
          </a:xfrm>
          <a:prstGeom prst="rect">
            <a:avLst/>
          </a:prstGeom>
        </p:spPr>
        <p:txBody>
          <a:bodyPr wrap="square">
            <a:spAutoFit/>
          </a:bodyPr>
          <a:lstStyle/>
          <a:p>
            <a:pPr algn="ctr"/>
            <a:r>
              <a:rPr lang="en-GB" sz="6000" b="0" dirty="0">
                <a:solidFill>
                  <a:schemeClr val="tx1"/>
                </a:solidFill>
                <a:latin typeface="Calibri"/>
                <a:cs typeface="Calibri"/>
              </a:rPr>
              <a:t>Why</a:t>
            </a:r>
            <a:r>
              <a:rPr lang="en-GB" sz="6000" b="0" spc="-15" dirty="0">
                <a:solidFill>
                  <a:schemeClr val="tx1"/>
                </a:solidFill>
                <a:latin typeface="Calibri"/>
                <a:cs typeface="Calibri"/>
              </a:rPr>
              <a:t> </a:t>
            </a:r>
            <a:r>
              <a:rPr lang="en-GB" sz="6000" b="0" dirty="0">
                <a:solidFill>
                  <a:schemeClr val="tx1"/>
                </a:solidFill>
                <a:latin typeface="Calibri"/>
                <a:cs typeface="Calibri"/>
              </a:rPr>
              <a:t>is</a:t>
            </a:r>
            <a:r>
              <a:rPr lang="en-GB" sz="6000" b="0" spc="-5" dirty="0">
                <a:solidFill>
                  <a:schemeClr val="tx1"/>
                </a:solidFill>
                <a:latin typeface="Calibri"/>
                <a:cs typeface="Calibri"/>
              </a:rPr>
              <a:t> </a:t>
            </a:r>
            <a:r>
              <a:rPr lang="en-GB" sz="6000" b="0" dirty="0">
                <a:solidFill>
                  <a:schemeClr val="tx1"/>
                </a:solidFill>
                <a:latin typeface="Calibri"/>
                <a:cs typeface="Calibri"/>
              </a:rPr>
              <a:t>it</a:t>
            </a:r>
            <a:r>
              <a:rPr lang="en-GB" sz="6000" b="0" spc="-25" dirty="0">
                <a:solidFill>
                  <a:schemeClr val="tx1"/>
                </a:solidFill>
                <a:latin typeface="Calibri"/>
                <a:cs typeface="Calibri"/>
              </a:rPr>
              <a:t> </a:t>
            </a:r>
            <a:r>
              <a:rPr lang="en-GB" sz="6000" b="0" spc="-10" dirty="0">
                <a:solidFill>
                  <a:schemeClr val="tx1"/>
                </a:solidFill>
                <a:latin typeface="Calibri"/>
                <a:cs typeface="Calibri"/>
              </a:rPr>
              <a:t>important to recall multiplication and division facts with confidence?</a:t>
            </a:r>
            <a:br>
              <a:rPr lang="en-GB" sz="1800" b="0" spc="-10" dirty="0">
                <a:solidFill>
                  <a:schemeClr val="tx1"/>
                </a:solidFill>
                <a:latin typeface="Calibri"/>
                <a:cs typeface="Calibri"/>
              </a:rPr>
            </a:br>
            <a:endParaRPr lang="en-GB" dirty="0">
              <a:solidFill>
                <a:schemeClr val="tx1"/>
              </a:solidFill>
            </a:endParaRPr>
          </a:p>
        </p:txBody>
      </p:sp>
      <p:pic>
        <p:nvPicPr>
          <p:cNvPr id="9" name="Picture 8">
            <a:extLst>
              <a:ext uri="{FF2B5EF4-FFF2-40B4-BE49-F238E27FC236}">
                <a16:creationId xmlns:a16="http://schemas.microsoft.com/office/drawing/2014/main" id="{5822B15F-5D13-C9A4-BF26-9E49FD0543E4}"/>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flipH="1">
            <a:off x="8763000" y="519435"/>
            <a:ext cx="4114800" cy="5819129"/>
          </a:xfrm>
          <a:prstGeom prst="rect">
            <a:avLst/>
          </a:prstGeom>
        </p:spPr>
      </p:pic>
    </p:spTree>
    <p:extLst>
      <p:ext uri="{BB962C8B-B14F-4D97-AF65-F5344CB8AC3E}">
        <p14:creationId xmlns:p14="http://schemas.microsoft.com/office/powerpoint/2010/main" val="28831820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4FA3B0D-5FD1-45B9-9A1D-504627C759E7}"/>
              </a:ext>
            </a:extLst>
          </p:cNvPr>
          <p:cNvSpPr/>
          <p:nvPr/>
        </p:nvSpPr>
        <p:spPr>
          <a:xfrm>
            <a:off x="304800" y="4419600"/>
            <a:ext cx="11582400" cy="1938992"/>
          </a:xfrm>
          <a:prstGeom prst="rect">
            <a:avLst/>
          </a:prstGeom>
        </p:spPr>
        <p:txBody>
          <a:bodyPr wrap="square">
            <a:spAutoFit/>
          </a:bodyPr>
          <a:lstStyle/>
          <a:p>
            <a:pPr algn="l"/>
            <a:r>
              <a:rPr lang="en-GB" sz="2400" dirty="0">
                <a:solidFill>
                  <a:schemeClr val="tx1"/>
                </a:solidFill>
                <a:latin typeface="Calibri"/>
                <a:ea typeface="+mj-ea"/>
                <a:cs typeface="Calibri"/>
              </a:rPr>
              <a:t>Knowledge of times tables is one of the building blocks of maths and reduces cognitive load to enable children to tackle their work with greater confidence. Multiplication underpins most areas of maths from area to fractions and beyond. There is a strong link between times table and division fact knowledge and SATS performance and overall engagement with maths. </a:t>
            </a:r>
          </a:p>
        </p:txBody>
      </p:sp>
      <p:pic>
        <p:nvPicPr>
          <p:cNvPr id="5" name="Picture 4">
            <a:extLst>
              <a:ext uri="{FF2B5EF4-FFF2-40B4-BE49-F238E27FC236}">
                <a16:creationId xmlns:a16="http://schemas.microsoft.com/office/drawing/2014/main" id="{DEDBB112-846B-4879-8A60-C83C2D946CF9}"/>
              </a:ext>
            </a:extLst>
          </p:cNvPr>
          <p:cNvPicPr>
            <a:picLocks noChangeAspect="1"/>
          </p:cNvPicPr>
          <p:nvPr/>
        </p:nvPicPr>
        <p:blipFill>
          <a:blip r:embed="rId2"/>
          <a:stretch>
            <a:fillRect/>
          </a:stretch>
        </p:blipFill>
        <p:spPr>
          <a:xfrm>
            <a:off x="342900" y="576262"/>
            <a:ext cx="11401425" cy="3724275"/>
          </a:xfrm>
          <a:prstGeom prst="rect">
            <a:avLst/>
          </a:prstGeom>
        </p:spPr>
      </p:pic>
    </p:spTree>
    <p:extLst>
      <p:ext uri="{BB962C8B-B14F-4D97-AF65-F5344CB8AC3E}">
        <p14:creationId xmlns:p14="http://schemas.microsoft.com/office/powerpoint/2010/main" val="12162995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81000" y="877429"/>
            <a:ext cx="3962401" cy="5159105"/>
          </a:xfrm>
          <a:prstGeom prst="rect">
            <a:avLst/>
          </a:prstGeom>
        </p:spPr>
        <p:txBody>
          <a:bodyPr vert="horz" wrap="square" lIns="0" tIns="171450" rIns="0" bIns="0" rtlCol="0">
            <a:spAutoFit/>
          </a:bodyPr>
          <a:lstStyle/>
          <a:p>
            <a:pPr fontAlgn="base"/>
            <a:r>
              <a:rPr lang="en-GB" sz="3200" b="0" dirty="0">
                <a:latin typeface="Calibri"/>
                <a:cs typeface="Calibri"/>
              </a:rPr>
              <a:t>Within TTRockstars there are different game modes for the children to play. They may be set a particular game type by their teacher for homework or they can choose how they play.</a:t>
            </a:r>
            <a:br>
              <a:rPr lang="en-GB" sz="3200" dirty="0">
                <a:latin typeface="Calibri"/>
                <a:cs typeface="Calibri"/>
              </a:rPr>
            </a:br>
            <a:r>
              <a:rPr sz="3600" spc="-10" dirty="0">
                <a:latin typeface="Calibri"/>
                <a:cs typeface="Calibri"/>
              </a:rPr>
              <a:t> </a:t>
            </a:r>
            <a:endParaRPr sz="4800" dirty="0">
              <a:latin typeface="Calibri"/>
              <a:cs typeface="Calibri"/>
            </a:endParaRPr>
          </a:p>
        </p:txBody>
      </p:sp>
      <p:pic>
        <p:nvPicPr>
          <p:cNvPr id="3" name="Picture 2">
            <a:extLst>
              <a:ext uri="{FF2B5EF4-FFF2-40B4-BE49-F238E27FC236}">
                <a16:creationId xmlns:a16="http://schemas.microsoft.com/office/drawing/2014/main" id="{B93BCF5C-A72D-49E1-8E37-066E6B06512B}"/>
              </a:ext>
            </a:extLst>
          </p:cNvPr>
          <p:cNvPicPr>
            <a:picLocks noChangeAspect="1"/>
          </p:cNvPicPr>
          <p:nvPr/>
        </p:nvPicPr>
        <p:blipFill>
          <a:blip r:embed="rId2"/>
          <a:stretch>
            <a:fillRect/>
          </a:stretch>
        </p:blipFill>
        <p:spPr>
          <a:xfrm>
            <a:off x="4724400" y="457200"/>
            <a:ext cx="6934200" cy="5315491"/>
          </a:xfrm>
          <a:prstGeom prst="rect">
            <a:avLst/>
          </a:prstGeom>
        </p:spPr>
      </p:pic>
    </p:spTree>
    <p:extLst>
      <p:ext uri="{BB962C8B-B14F-4D97-AF65-F5344CB8AC3E}">
        <p14:creationId xmlns:p14="http://schemas.microsoft.com/office/powerpoint/2010/main" val="23109183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743236E6-0F0A-4258-8CEC-988CB4E1AE5C}"/>
              </a:ext>
            </a:extLst>
          </p:cNvPr>
          <p:cNvPicPr>
            <a:picLocks noChangeAspect="1"/>
          </p:cNvPicPr>
          <p:nvPr/>
        </p:nvPicPr>
        <p:blipFill>
          <a:blip r:embed="rId2"/>
          <a:stretch>
            <a:fillRect/>
          </a:stretch>
        </p:blipFill>
        <p:spPr>
          <a:xfrm>
            <a:off x="2283621" y="495300"/>
            <a:ext cx="9936514" cy="5867400"/>
          </a:xfrm>
          <a:prstGeom prst="rect">
            <a:avLst/>
          </a:prstGeom>
        </p:spPr>
      </p:pic>
      <p:pic>
        <p:nvPicPr>
          <p:cNvPr id="8" name="Picture 7">
            <a:extLst>
              <a:ext uri="{FF2B5EF4-FFF2-40B4-BE49-F238E27FC236}">
                <a16:creationId xmlns:a16="http://schemas.microsoft.com/office/drawing/2014/main" id="{48A43659-C189-4FAA-A49E-D3F92617D77B}"/>
              </a:ext>
            </a:extLst>
          </p:cNvPr>
          <p:cNvPicPr>
            <a:picLocks noChangeAspect="1"/>
          </p:cNvPicPr>
          <p:nvPr/>
        </p:nvPicPr>
        <p:blipFill>
          <a:blip r:embed="rId3"/>
          <a:stretch>
            <a:fillRect/>
          </a:stretch>
        </p:blipFill>
        <p:spPr>
          <a:xfrm>
            <a:off x="304800" y="164505"/>
            <a:ext cx="1617061" cy="1278000"/>
          </a:xfrm>
          <a:prstGeom prst="rect">
            <a:avLst/>
          </a:prstGeom>
        </p:spPr>
      </p:pic>
      <p:pic>
        <p:nvPicPr>
          <p:cNvPr id="9" name="Picture 8">
            <a:extLst>
              <a:ext uri="{FF2B5EF4-FFF2-40B4-BE49-F238E27FC236}">
                <a16:creationId xmlns:a16="http://schemas.microsoft.com/office/drawing/2014/main" id="{C75B775D-95FB-4BDE-A430-5D25DA58FC5F}"/>
              </a:ext>
            </a:extLst>
          </p:cNvPr>
          <p:cNvPicPr>
            <a:picLocks noChangeAspect="1"/>
          </p:cNvPicPr>
          <p:nvPr/>
        </p:nvPicPr>
        <p:blipFill>
          <a:blip r:embed="rId4"/>
          <a:stretch>
            <a:fillRect/>
          </a:stretch>
        </p:blipFill>
        <p:spPr>
          <a:xfrm>
            <a:off x="304800" y="1440856"/>
            <a:ext cx="1659810" cy="1278000"/>
          </a:xfrm>
          <a:prstGeom prst="rect">
            <a:avLst/>
          </a:prstGeom>
        </p:spPr>
      </p:pic>
      <p:pic>
        <p:nvPicPr>
          <p:cNvPr id="10" name="Picture 9">
            <a:extLst>
              <a:ext uri="{FF2B5EF4-FFF2-40B4-BE49-F238E27FC236}">
                <a16:creationId xmlns:a16="http://schemas.microsoft.com/office/drawing/2014/main" id="{4DE4709F-F233-41F9-A8A3-6B0C98964FFA}"/>
              </a:ext>
            </a:extLst>
          </p:cNvPr>
          <p:cNvPicPr>
            <a:picLocks noChangeAspect="1"/>
          </p:cNvPicPr>
          <p:nvPr/>
        </p:nvPicPr>
        <p:blipFill>
          <a:blip r:embed="rId5"/>
          <a:stretch>
            <a:fillRect/>
          </a:stretch>
        </p:blipFill>
        <p:spPr>
          <a:xfrm>
            <a:off x="304800" y="2743200"/>
            <a:ext cx="1573804" cy="1276350"/>
          </a:xfrm>
          <a:prstGeom prst="rect">
            <a:avLst/>
          </a:prstGeom>
        </p:spPr>
      </p:pic>
      <p:pic>
        <p:nvPicPr>
          <p:cNvPr id="11" name="Picture 10">
            <a:extLst>
              <a:ext uri="{FF2B5EF4-FFF2-40B4-BE49-F238E27FC236}">
                <a16:creationId xmlns:a16="http://schemas.microsoft.com/office/drawing/2014/main" id="{AF4E09BA-95D1-4D09-8820-CF871B1DA17D}"/>
              </a:ext>
            </a:extLst>
          </p:cNvPr>
          <p:cNvPicPr>
            <a:picLocks noChangeAspect="1"/>
          </p:cNvPicPr>
          <p:nvPr/>
        </p:nvPicPr>
        <p:blipFill>
          <a:blip r:embed="rId6"/>
          <a:stretch>
            <a:fillRect/>
          </a:stretch>
        </p:blipFill>
        <p:spPr>
          <a:xfrm>
            <a:off x="228600" y="4139144"/>
            <a:ext cx="1648620" cy="1276351"/>
          </a:xfrm>
          <a:prstGeom prst="rect">
            <a:avLst/>
          </a:prstGeom>
        </p:spPr>
      </p:pic>
      <p:pic>
        <p:nvPicPr>
          <p:cNvPr id="12" name="Picture 11">
            <a:extLst>
              <a:ext uri="{FF2B5EF4-FFF2-40B4-BE49-F238E27FC236}">
                <a16:creationId xmlns:a16="http://schemas.microsoft.com/office/drawing/2014/main" id="{7FC53BF3-521E-4338-829A-B987F27D1993}"/>
              </a:ext>
            </a:extLst>
          </p:cNvPr>
          <p:cNvPicPr>
            <a:picLocks noChangeAspect="1"/>
          </p:cNvPicPr>
          <p:nvPr/>
        </p:nvPicPr>
        <p:blipFill>
          <a:blip r:embed="rId7"/>
          <a:stretch>
            <a:fillRect/>
          </a:stretch>
        </p:blipFill>
        <p:spPr>
          <a:xfrm>
            <a:off x="234810" y="5525341"/>
            <a:ext cx="1747353" cy="1278000"/>
          </a:xfrm>
          <a:prstGeom prst="rect">
            <a:avLst/>
          </a:prstGeom>
        </p:spPr>
      </p:pic>
    </p:spTree>
    <p:extLst>
      <p:ext uri="{BB962C8B-B14F-4D97-AF65-F5344CB8AC3E}">
        <p14:creationId xmlns:p14="http://schemas.microsoft.com/office/powerpoint/2010/main" val="26976569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EC4796E-4013-4E4D-828F-4C863D733EB5}"/>
              </a:ext>
            </a:extLst>
          </p:cNvPr>
          <p:cNvPicPr>
            <a:picLocks noChangeAspect="1"/>
          </p:cNvPicPr>
          <p:nvPr/>
        </p:nvPicPr>
        <p:blipFill>
          <a:blip r:embed="rId2"/>
          <a:stretch>
            <a:fillRect/>
          </a:stretch>
        </p:blipFill>
        <p:spPr>
          <a:xfrm>
            <a:off x="2133600" y="685800"/>
            <a:ext cx="9936000" cy="5203929"/>
          </a:xfrm>
          <a:prstGeom prst="rect">
            <a:avLst/>
          </a:prstGeom>
        </p:spPr>
      </p:pic>
      <p:pic>
        <p:nvPicPr>
          <p:cNvPr id="8" name="Picture 7">
            <a:extLst>
              <a:ext uri="{FF2B5EF4-FFF2-40B4-BE49-F238E27FC236}">
                <a16:creationId xmlns:a16="http://schemas.microsoft.com/office/drawing/2014/main" id="{142BD67C-A7B1-410F-8AD6-DC77DC20EDD2}"/>
              </a:ext>
            </a:extLst>
          </p:cNvPr>
          <p:cNvPicPr>
            <a:picLocks noChangeAspect="1"/>
          </p:cNvPicPr>
          <p:nvPr/>
        </p:nvPicPr>
        <p:blipFill>
          <a:blip r:embed="rId3"/>
          <a:stretch>
            <a:fillRect/>
          </a:stretch>
        </p:blipFill>
        <p:spPr>
          <a:xfrm>
            <a:off x="304800" y="838200"/>
            <a:ext cx="1677038" cy="1278000"/>
          </a:xfrm>
          <a:prstGeom prst="rect">
            <a:avLst/>
          </a:prstGeom>
        </p:spPr>
      </p:pic>
      <p:pic>
        <p:nvPicPr>
          <p:cNvPr id="9" name="Picture 8">
            <a:extLst>
              <a:ext uri="{FF2B5EF4-FFF2-40B4-BE49-F238E27FC236}">
                <a16:creationId xmlns:a16="http://schemas.microsoft.com/office/drawing/2014/main" id="{8204E887-686B-43DF-A6F4-DE5835F63794}"/>
              </a:ext>
            </a:extLst>
          </p:cNvPr>
          <p:cNvPicPr>
            <a:picLocks noChangeAspect="1"/>
          </p:cNvPicPr>
          <p:nvPr/>
        </p:nvPicPr>
        <p:blipFill>
          <a:blip r:embed="rId4"/>
          <a:stretch>
            <a:fillRect/>
          </a:stretch>
        </p:blipFill>
        <p:spPr>
          <a:xfrm>
            <a:off x="359336" y="2286000"/>
            <a:ext cx="1567966" cy="1278000"/>
          </a:xfrm>
          <a:prstGeom prst="rect">
            <a:avLst/>
          </a:prstGeom>
        </p:spPr>
      </p:pic>
      <p:pic>
        <p:nvPicPr>
          <p:cNvPr id="10" name="Picture 9">
            <a:extLst>
              <a:ext uri="{FF2B5EF4-FFF2-40B4-BE49-F238E27FC236}">
                <a16:creationId xmlns:a16="http://schemas.microsoft.com/office/drawing/2014/main" id="{CD41BA6E-1386-405C-9B4E-23843977174A}"/>
              </a:ext>
            </a:extLst>
          </p:cNvPr>
          <p:cNvPicPr>
            <a:picLocks noChangeAspect="1"/>
          </p:cNvPicPr>
          <p:nvPr/>
        </p:nvPicPr>
        <p:blipFill>
          <a:blip r:embed="rId5"/>
          <a:stretch>
            <a:fillRect/>
          </a:stretch>
        </p:blipFill>
        <p:spPr>
          <a:xfrm>
            <a:off x="375769" y="3733800"/>
            <a:ext cx="1606069" cy="1278000"/>
          </a:xfrm>
          <a:prstGeom prst="rect">
            <a:avLst/>
          </a:prstGeom>
        </p:spPr>
      </p:pic>
      <p:sp>
        <p:nvSpPr>
          <p:cNvPr id="11" name="Rectangle 10">
            <a:extLst>
              <a:ext uri="{FF2B5EF4-FFF2-40B4-BE49-F238E27FC236}">
                <a16:creationId xmlns:a16="http://schemas.microsoft.com/office/drawing/2014/main" id="{48C2A5A6-169D-4871-BAA8-FA70877E51DA}"/>
              </a:ext>
            </a:extLst>
          </p:cNvPr>
          <p:cNvSpPr/>
          <p:nvPr/>
        </p:nvSpPr>
        <p:spPr>
          <a:xfrm>
            <a:off x="7772400" y="6441831"/>
            <a:ext cx="3352200" cy="646331"/>
          </a:xfrm>
          <a:prstGeom prst="rect">
            <a:avLst/>
          </a:prstGeom>
        </p:spPr>
        <p:txBody>
          <a:bodyPr wrap="none">
            <a:spAutoFit/>
          </a:bodyPr>
          <a:lstStyle/>
          <a:p>
            <a:r>
              <a:rPr lang="en-GB" dirty="0">
                <a:solidFill>
                  <a:schemeClr val="bg1"/>
                </a:solidFill>
                <a:hlinkClick r:id="rId6"/>
              </a:rPr>
              <a:t>https://youtu.be/jWAn_JxMrWo</a:t>
            </a:r>
            <a:endParaRPr lang="en-GB" dirty="0">
              <a:solidFill>
                <a:schemeClr val="bg1"/>
              </a:solidFill>
            </a:endParaRPr>
          </a:p>
          <a:p>
            <a:endParaRPr lang="en-GB" dirty="0">
              <a:solidFill>
                <a:schemeClr val="bg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5EB5F9D-D478-4913-8747-483C26E62BC7}"/>
              </a:ext>
            </a:extLst>
          </p:cNvPr>
          <p:cNvPicPr>
            <a:picLocks noChangeAspect="1"/>
          </p:cNvPicPr>
          <p:nvPr/>
        </p:nvPicPr>
        <p:blipFill>
          <a:blip r:embed="rId2"/>
          <a:stretch>
            <a:fillRect/>
          </a:stretch>
        </p:blipFill>
        <p:spPr>
          <a:xfrm>
            <a:off x="-113106" y="1702703"/>
            <a:ext cx="8657031" cy="4000500"/>
          </a:xfrm>
          <a:prstGeom prst="rect">
            <a:avLst/>
          </a:prstGeom>
        </p:spPr>
      </p:pic>
      <p:pic>
        <p:nvPicPr>
          <p:cNvPr id="3" name="Picture 2">
            <a:extLst>
              <a:ext uri="{FF2B5EF4-FFF2-40B4-BE49-F238E27FC236}">
                <a16:creationId xmlns:a16="http://schemas.microsoft.com/office/drawing/2014/main" id="{C7D5311B-E9E0-4EA4-AB30-4E69E6128740}"/>
              </a:ext>
            </a:extLst>
          </p:cNvPr>
          <p:cNvPicPr>
            <a:picLocks noChangeAspect="1"/>
          </p:cNvPicPr>
          <p:nvPr/>
        </p:nvPicPr>
        <p:blipFill>
          <a:blip r:embed="rId3"/>
          <a:stretch>
            <a:fillRect/>
          </a:stretch>
        </p:blipFill>
        <p:spPr>
          <a:xfrm>
            <a:off x="144462" y="152400"/>
            <a:ext cx="9156700" cy="1066800"/>
          </a:xfrm>
          <a:prstGeom prst="rect">
            <a:avLst/>
          </a:prstGeom>
        </p:spPr>
      </p:pic>
      <p:pic>
        <p:nvPicPr>
          <p:cNvPr id="5" name="Picture 4">
            <a:extLst>
              <a:ext uri="{FF2B5EF4-FFF2-40B4-BE49-F238E27FC236}">
                <a16:creationId xmlns:a16="http://schemas.microsoft.com/office/drawing/2014/main" id="{604D6B6F-3F5D-4A6C-9AF1-EB250BEF9B68}"/>
              </a:ext>
            </a:extLst>
          </p:cNvPr>
          <p:cNvPicPr>
            <a:picLocks noChangeAspect="1"/>
          </p:cNvPicPr>
          <p:nvPr/>
        </p:nvPicPr>
        <p:blipFill>
          <a:blip r:embed="rId4"/>
          <a:stretch>
            <a:fillRect/>
          </a:stretch>
        </p:blipFill>
        <p:spPr>
          <a:xfrm>
            <a:off x="8543925" y="1364566"/>
            <a:ext cx="3571875" cy="4676775"/>
          </a:xfrm>
          <a:prstGeom prst="rect">
            <a:avLst/>
          </a:prstGeom>
        </p:spPr>
      </p:pic>
    </p:spTree>
    <p:extLst>
      <p:ext uri="{BB962C8B-B14F-4D97-AF65-F5344CB8AC3E}">
        <p14:creationId xmlns:p14="http://schemas.microsoft.com/office/powerpoint/2010/main" val="50612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malvernprimaryschool.co.uk/wp-content/uploads/2024/04/ttrockstars6.png">
            <a:extLst>
              <a:ext uri="{FF2B5EF4-FFF2-40B4-BE49-F238E27FC236}">
                <a16:creationId xmlns:a16="http://schemas.microsoft.com/office/drawing/2014/main" id="{141DC461-8704-42EE-9379-D3092CD7CA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3062" y="1592995"/>
            <a:ext cx="8872538" cy="4991417"/>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32A3EB0-1ECB-44C8-9D41-8769748BBF62}"/>
              </a:ext>
            </a:extLst>
          </p:cNvPr>
          <p:cNvSpPr/>
          <p:nvPr/>
        </p:nvSpPr>
        <p:spPr>
          <a:xfrm>
            <a:off x="228600" y="4286"/>
            <a:ext cx="11430000" cy="1569660"/>
          </a:xfrm>
          <a:prstGeom prst="rect">
            <a:avLst/>
          </a:prstGeom>
        </p:spPr>
        <p:txBody>
          <a:bodyPr wrap="square">
            <a:spAutoFit/>
          </a:bodyPr>
          <a:lstStyle/>
          <a:p>
            <a:pPr algn="l"/>
            <a:r>
              <a:rPr lang="en-GB" sz="2400" dirty="0">
                <a:solidFill>
                  <a:schemeClr val="tx1"/>
                </a:solidFill>
                <a:latin typeface="Calibri"/>
                <a:ea typeface="+mj-ea"/>
                <a:cs typeface="Calibri"/>
              </a:rPr>
              <a:t>If a child clicks on their avatar icon in the top right of the screen and then clicks My Stats, a heatmap like the one below will load. It shows how successful they are at each of the facts. Teachers monitor these heat maps regularly and encourage children to target gaps in order to reach Gone Green status.</a:t>
            </a:r>
          </a:p>
        </p:txBody>
      </p:sp>
    </p:spTree>
    <p:extLst>
      <p:ext uri="{BB962C8B-B14F-4D97-AF65-F5344CB8AC3E}">
        <p14:creationId xmlns:p14="http://schemas.microsoft.com/office/powerpoint/2010/main" val="27615405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A7FEB4E-3B29-4ED5-8F34-0BBBC8CFA19B}"/>
              </a:ext>
            </a:extLst>
          </p:cNvPr>
          <p:cNvPicPr>
            <a:picLocks noChangeAspect="1"/>
          </p:cNvPicPr>
          <p:nvPr/>
        </p:nvPicPr>
        <p:blipFill>
          <a:blip r:embed="rId2"/>
          <a:stretch>
            <a:fillRect/>
          </a:stretch>
        </p:blipFill>
        <p:spPr>
          <a:xfrm>
            <a:off x="304800" y="228600"/>
            <a:ext cx="8534400" cy="6059997"/>
          </a:xfrm>
          <a:prstGeom prst="rect">
            <a:avLst/>
          </a:prstGeom>
        </p:spPr>
      </p:pic>
      <p:pic>
        <p:nvPicPr>
          <p:cNvPr id="4" name="Picture 3">
            <a:extLst>
              <a:ext uri="{FF2B5EF4-FFF2-40B4-BE49-F238E27FC236}">
                <a16:creationId xmlns:a16="http://schemas.microsoft.com/office/drawing/2014/main" id="{9F8F97B8-883E-464E-B8B3-B2090F6CBF1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flipH="1">
            <a:off x="8924236" y="0"/>
            <a:ext cx="3286814" cy="464820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819AB4C-9D4D-4A48-8749-E9335AD718A8}"/>
              </a:ext>
            </a:extLst>
          </p:cNvPr>
          <p:cNvPicPr>
            <a:picLocks noChangeAspect="1"/>
          </p:cNvPicPr>
          <p:nvPr/>
        </p:nvPicPr>
        <p:blipFill>
          <a:blip r:embed="rId2"/>
          <a:stretch>
            <a:fillRect/>
          </a:stretch>
        </p:blipFill>
        <p:spPr>
          <a:xfrm>
            <a:off x="1981200" y="323850"/>
            <a:ext cx="9973733" cy="4705350"/>
          </a:xfrm>
          <a:prstGeom prst="rect">
            <a:avLst/>
          </a:prstGeom>
        </p:spPr>
      </p:pic>
      <p:pic>
        <p:nvPicPr>
          <p:cNvPr id="4" name="Picture 3" descr="A picture containing toy, doll&#10;&#10;Description automatically generated">
            <a:extLst>
              <a:ext uri="{FF2B5EF4-FFF2-40B4-BE49-F238E27FC236}">
                <a16:creationId xmlns:a16="http://schemas.microsoft.com/office/drawing/2014/main" id="{BE4DF709-65B1-44C4-BCC2-1F0E525D0DB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3310" y="2533650"/>
            <a:ext cx="2694110" cy="381000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0130155" cy="6459220"/>
            <a:chOff x="0" y="0"/>
            <a:chExt cx="10130155" cy="6459220"/>
          </a:xfrm>
        </p:grpSpPr>
        <p:sp>
          <p:nvSpPr>
            <p:cNvPr id="3" name="object 3"/>
            <p:cNvSpPr/>
            <p:nvPr/>
          </p:nvSpPr>
          <p:spPr>
            <a:xfrm>
              <a:off x="0" y="0"/>
              <a:ext cx="5893435" cy="5875020"/>
            </a:xfrm>
            <a:custGeom>
              <a:avLst/>
              <a:gdLst/>
              <a:ahLst/>
              <a:cxnLst/>
              <a:rect l="l" t="t" r="r" b="b"/>
              <a:pathLst>
                <a:path w="5893435" h="5875020">
                  <a:moveTo>
                    <a:pt x="5893308" y="0"/>
                  </a:moveTo>
                  <a:lnTo>
                    <a:pt x="0" y="0"/>
                  </a:lnTo>
                  <a:lnTo>
                    <a:pt x="0" y="5875020"/>
                  </a:lnTo>
                  <a:lnTo>
                    <a:pt x="5893308" y="0"/>
                  </a:lnTo>
                  <a:close/>
                </a:path>
              </a:pathLst>
            </a:custGeom>
            <a:solidFill>
              <a:srgbClr val="EE66A9"/>
            </a:solidFill>
          </p:spPr>
          <p:txBody>
            <a:bodyPr wrap="square" lIns="0" tIns="0" rIns="0" bIns="0" rtlCol="0"/>
            <a:lstStyle/>
            <a:p>
              <a:endParaRPr/>
            </a:p>
          </p:txBody>
        </p:sp>
        <p:sp>
          <p:nvSpPr>
            <p:cNvPr id="4" name="object 4"/>
            <p:cNvSpPr/>
            <p:nvPr/>
          </p:nvSpPr>
          <p:spPr>
            <a:xfrm>
              <a:off x="0" y="3858767"/>
              <a:ext cx="3357879" cy="2600325"/>
            </a:xfrm>
            <a:custGeom>
              <a:avLst/>
              <a:gdLst/>
              <a:ahLst/>
              <a:cxnLst/>
              <a:rect l="l" t="t" r="r" b="b"/>
              <a:pathLst>
                <a:path w="3357879" h="2600325">
                  <a:moveTo>
                    <a:pt x="0" y="0"/>
                  </a:moveTo>
                  <a:lnTo>
                    <a:pt x="0" y="2599943"/>
                  </a:lnTo>
                  <a:lnTo>
                    <a:pt x="3357372" y="2538082"/>
                  </a:lnTo>
                  <a:lnTo>
                    <a:pt x="0" y="0"/>
                  </a:lnTo>
                  <a:close/>
                </a:path>
              </a:pathLst>
            </a:custGeom>
            <a:solidFill>
              <a:srgbClr val="6AB7E1">
                <a:alpha val="69802"/>
              </a:srgbClr>
            </a:solidFill>
          </p:spPr>
          <p:txBody>
            <a:bodyPr wrap="square" lIns="0" tIns="0" rIns="0" bIns="0" rtlCol="0"/>
            <a:lstStyle/>
            <a:p>
              <a:endParaRPr/>
            </a:p>
          </p:txBody>
        </p:sp>
        <p:pic>
          <p:nvPicPr>
            <p:cNvPr id="5" name="object 5"/>
            <p:cNvPicPr/>
            <p:nvPr/>
          </p:nvPicPr>
          <p:blipFill>
            <a:blip r:embed="rId2" cstate="print"/>
            <a:stretch>
              <a:fillRect/>
            </a:stretch>
          </p:blipFill>
          <p:spPr>
            <a:xfrm>
              <a:off x="2606039" y="438912"/>
              <a:ext cx="7523988" cy="5733288"/>
            </a:xfrm>
            <a:prstGeom prst="rect">
              <a:avLst/>
            </a:prstGeom>
          </p:spPr>
        </p:pic>
      </p:grpSp>
      <p:sp>
        <p:nvSpPr>
          <p:cNvPr id="7" name="Rectangle 6">
            <a:extLst>
              <a:ext uri="{FF2B5EF4-FFF2-40B4-BE49-F238E27FC236}">
                <a16:creationId xmlns:a16="http://schemas.microsoft.com/office/drawing/2014/main" id="{9E98F1E8-BF4D-42A6-AAC5-F5F28678C434}"/>
              </a:ext>
            </a:extLst>
          </p:cNvPr>
          <p:cNvSpPr/>
          <p:nvPr/>
        </p:nvSpPr>
        <p:spPr>
          <a:xfrm>
            <a:off x="152400" y="8832"/>
            <a:ext cx="9607826" cy="6432530"/>
          </a:xfrm>
          <a:prstGeom prst="rect">
            <a:avLst/>
          </a:prstGeom>
        </p:spPr>
        <p:txBody>
          <a:bodyPr wrap="square">
            <a:spAutoFit/>
          </a:bodyPr>
          <a:lstStyle/>
          <a:p>
            <a:r>
              <a:rPr lang="en-GB" sz="4400" b="1" i="0" u="none" strike="noStrike" baseline="0" dirty="0">
                <a:solidFill>
                  <a:srgbClr val="000000"/>
                </a:solidFill>
                <a:latin typeface="Arial" panose="020B0604020202020204" pitchFamily="34" charset="0"/>
              </a:rPr>
              <a:t>Let’s Play!</a:t>
            </a:r>
          </a:p>
          <a:p>
            <a:endParaRPr lang="en-GB" sz="4400" b="0" i="0" u="none" strike="noStrike" baseline="0" dirty="0">
              <a:solidFill>
                <a:srgbClr val="000000"/>
              </a:solidFill>
              <a:latin typeface="Arial" panose="020B0604020202020204" pitchFamily="34" charset="0"/>
            </a:endParaRPr>
          </a:p>
          <a:p>
            <a:endParaRPr lang="en-GB" sz="3600" dirty="0">
              <a:solidFill>
                <a:srgbClr val="000000"/>
              </a:solidFill>
              <a:latin typeface="Arial" panose="020B0604020202020204" pitchFamily="34" charset="0"/>
            </a:endParaRPr>
          </a:p>
          <a:p>
            <a:endParaRPr lang="en-GB" sz="3600" dirty="0">
              <a:solidFill>
                <a:srgbClr val="000000"/>
              </a:solidFill>
              <a:latin typeface="Arial" panose="020B0604020202020204" pitchFamily="34" charset="0"/>
            </a:endParaRPr>
          </a:p>
          <a:p>
            <a:endParaRPr lang="en-GB" sz="3600" dirty="0">
              <a:solidFill>
                <a:srgbClr val="000000"/>
              </a:solidFill>
              <a:latin typeface="Arial" panose="020B0604020202020204" pitchFamily="34" charset="0"/>
            </a:endParaRPr>
          </a:p>
          <a:p>
            <a:endParaRPr lang="en-GB" sz="3600" dirty="0">
              <a:solidFill>
                <a:srgbClr val="000000"/>
              </a:solidFill>
              <a:latin typeface="Arial" panose="020B0604020202020204" pitchFamily="34" charset="0"/>
            </a:endParaRPr>
          </a:p>
          <a:p>
            <a:endParaRPr lang="en-GB" sz="3600" dirty="0">
              <a:solidFill>
                <a:srgbClr val="000000"/>
              </a:solidFill>
              <a:latin typeface="Arial" panose="020B0604020202020204" pitchFamily="34" charset="0"/>
            </a:endParaRPr>
          </a:p>
          <a:p>
            <a:endParaRPr lang="en-GB" sz="3600" dirty="0">
              <a:solidFill>
                <a:srgbClr val="000000"/>
              </a:solidFill>
              <a:latin typeface="Arial" panose="020B0604020202020204" pitchFamily="34" charset="0"/>
            </a:endParaRPr>
          </a:p>
          <a:p>
            <a:endParaRPr lang="en-GB" sz="3600" dirty="0">
              <a:solidFill>
                <a:srgbClr val="000000"/>
              </a:solidFill>
              <a:latin typeface="Arial" panose="020B0604020202020204" pitchFamily="34" charset="0"/>
            </a:endParaRPr>
          </a:p>
          <a:p>
            <a:endParaRPr lang="en-GB" sz="3600" dirty="0">
              <a:solidFill>
                <a:srgbClr val="000000"/>
              </a:solidFill>
              <a:latin typeface="Arial" panose="020B0604020202020204" pitchFamily="34" charset="0"/>
            </a:endParaRPr>
          </a:p>
          <a:p>
            <a:r>
              <a:rPr lang="en-GB" sz="3600" dirty="0">
                <a:solidFill>
                  <a:srgbClr val="000000"/>
                </a:solidFill>
                <a:latin typeface="Arial" panose="020B0604020202020204" pitchFamily="34" charset="0"/>
              </a:rPr>
              <a:t>★</a:t>
            </a:r>
            <a:r>
              <a:rPr lang="en-GB" sz="3600" dirty="0">
                <a:solidFill>
                  <a:srgbClr val="000000"/>
                </a:solidFill>
                <a:latin typeface="Calibri" panose="020F0502020204030204" pitchFamily="34" charset="0"/>
              </a:rPr>
              <a:t>Let’s have a look at the website.</a:t>
            </a:r>
            <a:r>
              <a:rPr lang="en-GB" dirty="0">
                <a:solidFill>
                  <a:srgbClr val="000000"/>
                </a:solidFill>
                <a:latin typeface="Calibri" panose="020F0502020204030204" pitchFamily="34" charset="0"/>
              </a:rPr>
              <a:t>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BB8CB8A-834F-471E-B336-E396090D8F5A}"/>
              </a:ext>
            </a:extLst>
          </p:cNvPr>
          <p:cNvSpPr/>
          <p:nvPr/>
        </p:nvSpPr>
        <p:spPr>
          <a:xfrm>
            <a:off x="590053" y="5400674"/>
            <a:ext cx="5785558" cy="861774"/>
          </a:xfrm>
          <a:prstGeom prst="rect">
            <a:avLst/>
          </a:prstGeom>
        </p:spPr>
        <p:txBody>
          <a:bodyPr wrap="none">
            <a:spAutoFit/>
          </a:bodyPr>
          <a:lstStyle/>
          <a:p>
            <a:r>
              <a:rPr lang="en-GB" sz="3200" dirty="0">
                <a:hlinkClick r:id="rId2"/>
              </a:rPr>
              <a:t>https://ttrockstars.com/parents/</a:t>
            </a:r>
            <a:endParaRPr lang="en-GB" sz="3200" dirty="0"/>
          </a:p>
          <a:p>
            <a:endParaRPr lang="en-GB" dirty="0"/>
          </a:p>
        </p:txBody>
      </p:sp>
      <p:pic>
        <p:nvPicPr>
          <p:cNvPr id="3" name="Picture 2">
            <a:extLst>
              <a:ext uri="{FF2B5EF4-FFF2-40B4-BE49-F238E27FC236}">
                <a16:creationId xmlns:a16="http://schemas.microsoft.com/office/drawing/2014/main" id="{220EC1CF-BCFD-4F85-BD71-578733F64555}"/>
              </a:ext>
            </a:extLst>
          </p:cNvPr>
          <p:cNvPicPr>
            <a:picLocks noChangeAspect="1"/>
          </p:cNvPicPr>
          <p:nvPr/>
        </p:nvPicPr>
        <p:blipFill>
          <a:blip r:embed="rId3"/>
          <a:stretch>
            <a:fillRect/>
          </a:stretch>
        </p:blipFill>
        <p:spPr>
          <a:xfrm>
            <a:off x="38100" y="4106157"/>
            <a:ext cx="3444732" cy="1294517"/>
          </a:xfrm>
          <a:prstGeom prst="rect">
            <a:avLst/>
          </a:prstGeom>
        </p:spPr>
      </p:pic>
      <p:pic>
        <p:nvPicPr>
          <p:cNvPr id="4" name="Picture 3" descr="A picture containing toy, doll&#10;&#10;Description automatically generated">
            <a:extLst>
              <a:ext uri="{FF2B5EF4-FFF2-40B4-BE49-F238E27FC236}">
                <a16:creationId xmlns:a16="http://schemas.microsoft.com/office/drawing/2014/main" id="{BD810A6E-1FCF-4E5D-817B-C098750E409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flipH="1">
            <a:off x="8382000" y="351543"/>
            <a:ext cx="3994157" cy="5648522"/>
          </a:xfrm>
          <a:prstGeom prst="rect">
            <a:avLst/>
          </a:prstGeom>
        </p:spPr>
      </p:pic>
      <p:sp>
        <p:nvSpPr>
          <p:cNvPr id="5" name="Rectangle 4">
            <a:extLst>
              <a:ext uri="{FF2B5EF4-FFF2-40B4-BE49-F238E27FC236}">
                <a16:creationId xmlns:a16="http://schemas.microsoft.com/office/drawing/2014/main" id="{47387B15-073E-4BE8-A424-5549E862BE7B}"/>
              </a:ext>
            </a:extLst>
          </p:cNvPr>
          <p:cNvSpPr/>
          <p:nvPr/>
        </p:nvSpPr>
        <p:spPr>
          <a:xfrm>
            <a:off x="3803990" y="1342143"/>
            <a:ext cx="4418197" cy="769441"/>
          </a:xfrm>
          <a:prstGeom prst="rect">
            <a:avLst/>
          </a:prstGeom>
        </p:spPr>
        <p:txBody>
          <a:bodyPr wrap="none">
            <a:spAutoFit/>
          </a:bodyPr>
          <a:lstStyle/>
          <a:p>
            <a:pPr defTabSz="1219170">
              <a:buClr>
                <a:srgbClr val="000000"/>
              </a:buClr>
              <a:buSzPts val="2800"/>
            </a:pPr>
            <a:r>
              <a:rPr lang="en-GB" sz="4400" b="1" kern="0" dirty="0">
                <a:solidFill>
                  <a:schemeClr val="tx1"/>
                </a:solidFill>
                <a:latin typeface="Arial"/>
                <a:ea typeface="Arial"/>
                <a:cs typeface="Arial"/>
                <a:sym typeface="Arial"/>
              </a:rPr>
              <a:t>Any questions?</a:t>
            </a:r>
            <a:endParaRPr lang="en-GB" sz="2400" kern="0" dirty="0">
              <a:solidFill>
                <a:schemeClr val="tx1"/>
              </a:solidFill>
              <a:latin typeface="Arial"/>
              <a:ea typeface="Arial"/>
              <a:cs typeface="Arial"/>
              <a:sym typeface="Arial"/>
            </a:endParaRPr>
          </a:p>
        </p:txBody>
      </p:sp>
      <p:pic>
        <p:nvPicPr>
          <p:cNvPr id="6" name="Picture 2" descr="St Martin's CofE Primary School - Home">
            <a:extLst>
              <a:ext uri="{FF2B5EF4-FFF2-40B4-BE49-F238E27FC236}">
                <a16:creationId xmlns:a16="http://schemas.microsoft.com/office/drawing/2014/main" id="{F9B62EE7-9FB0-4002-BF2B-4CB64A1E9EDF}"/>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4775" y="351543"/>
            <a:ext cx="1719791" cy="1981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72579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462C1"/>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86</TotalTime>
  <Words>381</Words>
  <Application>Microsoft Office PowerPoint</Application>
  <PresentationFormat>Widescreen</PresentationFormat>
  <Paragraphs>27</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Arial MT</vt:lpstr>
      <vt:lpstr>Calibri</vt:lpstr>
      <vt:lpstr>Segoe UI Symbol</vt:lpstr>
      <vt:lpstr>Office Theme</vt:lpstr>
      <vt:lpstr>PowerPoint Presentation</vt:lpstr>
      <vt:lpstr>Aims</vt:lpstr>
      <vt:lpstr>WHAT IS TIMES TABLES ROCK STARS?  Times Tables Rock Stars is an award-winning maths learning platform where children can practise their times tables like a rock star! It is suitable for all learners aged 6 years and up and the question-based games automatically adapt to each child’s unique learning needs, helping them to recall their times tables in record speed. It is accessible on any device, via the app or browser so children can play anytime, anywhere.  The engaging gamification and motivating rewards hopefully mean it is never difficult to entice children to play.   At St Martin’s we recommend a “little and often” approach.  Our homework policy suggests that 3 minutes practice a day, 4 or 5 times a week is a good target.   </vt:lpstr>
      <vt:lpstr>PowerPoint Presentation</vt:lpstr>
      <vt:lpstr>PowerPoint Presentation</vt:lpstr>
      <vt:lpstr>Within TTRockstars there are different game modes for the children to play. They may be set a particular game type by their teacher for homework or they can choose how they play.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slide is hidden ☺</dc:title>
  <dc:creator>jenny</dc:creator>
  <cp:lastModifiedBy>Kathryn Howard</cp:lastModifiedBy>
  <cp:revision>11</cp:revision>
  <dcterms:created xsi:type="dcterms:W3CDTF">2024-12-29T17:35:03Z</dcterms:created>
  <dcterms:modified xsi:type="dcterms:W3CDTF">2024-12-29T19:05:10Z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2022-03-31T00:00:00Z</vt:filetime>
  </property>
  <property fmtid="{D5CDD505-2E9C-101B-9397-08002B2CF9AE}" pid="3" name="Creator">
    <vt:lpwstr>Microsoft® PowerPoint® 2016</vt:lpwstr>
  </property>
  <property fmtid="{D5CDD505-2E9C-101B-9397-08002B2CF9AE}" pid="4" name="LastSaved">
    <vt:filetime>2024-12-29T00:00:00Z</vt:filetime>
  </property>
  <property fmtid="{D5CDD505-2E9C-101B-9397-08002B2CF9AE}" pid="5" name="Producer">
    <vt:lpwstr>Microsoft® PowerPoint® 2016</vt:lpwstr>
  </property>
</Properties>
</file>