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B07DC-2662-410C-853C-A68F843EE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4CF316-4F4F-4771-9109-AD78FE4DFC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2AB76-3331-4FEC-BE1D-D141E2807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4BD25-4665-4B90-AE65-273C891D1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A03A3E-E04D-4392-9045-439920DE7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401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F3D9AF-99DB-4E08-9292-0DAE07BDA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3FFB6B-2DB1-4549-99AD-18D8311308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79FEB-728C-4089-B007-62A130007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1D07DE-25E9-49DE-8138-07BB30664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659F1-FE11-4470-A587-34658D71D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077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E0E20-1F9A-4D24-A3C1-AB208B900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7B4373-0691-4E3E-B585-38931235C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E7D894-D3AD-4A59-96ED-48C3A2C9B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47627-63CC-4ADD-B7C2-A4505BB10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EA18CD-C587-4EBC-A34C-1990CE991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158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46CBA-CE61-4B1B-B98E-0876AEE5D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6BEDA-E486-4F2A-AEBC-CC4B640306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9A79F0-90DD-48D8-A73B-4C12BB035B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68FA8-571D-4C83-B8D0-AA0ED9920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B1992-D899-4D39-ADDE-4DF2EC6F5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15EF1-8441-4A88-BD63-E6A04B34C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189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E3653-0754-4955-9CE6-9A1F1357C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1FB704-D3FC-4D57-8697-F88C59C06D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04C6A4-192E-427A-9B7C-4E4F84370C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354342-C495-436D-9565-FE3A0C6902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9B32B7-E0CA-4596-ADD6-99E66D762B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BB1768-C521-400F-A579-21B15F0BC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258EC9-9A4F-4C02-91CB-3257F97DE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64C6EE-43A8-4DEC-B22A-76B76E381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845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E82C3-C927-4229-A09E-8F09889CA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448A17-4212-4DCF-9B01-D4FEE546D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8A76A8-C29E-4C06-AA83-8DCFE8CE3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148CBC-CD64-4887-8530-319CB6A25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935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8D5F0-918B-4E16-BCE1-8413D977C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846AFB-9E82-4AC8-939B-B367B1211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0C1BD8-0976-4CBC-BE41-1B7C4DAEF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10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B10BC-7324-485A-AE2F-F1EBB5D8B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C3FB3-DE65-4CEF-AFF0-9E55A0B4E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522BC2-91C5-4796-8FCB-C7B6B273D8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666C11-7A44-4755-8890-57ACADF6E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8FA54-5BC0-466F-9D55-A87699665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266EFA-156E-4609-9A47-8C9DF565C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101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8ABF1-F13F-4A7C-B501-8F7B81230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CC12D6-754C-4CE2-8614-867B5DE99D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65E6DE-6A87-4B0D-A3B3-4D89A1D3B0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5879A6-D015-4C56-98DB-C252E5213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E7DB5-442F-4E19-B571-38D5A982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19E69A-F0B9-46E9-B9FA-36BD2939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322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1F34F-2347-45DD-87F7-AF8A25079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E8E69C-D49B-40C3-8221-8111036C8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B8345-CE6E-4903-A016-35E29D2D0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51E9F3-C1C2-49A6-854E-9F69B9472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17E39A-FF7C-4348-A7FA-95FD2935B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026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324B11-9EC0-4C06-AD3C-6A731EE096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302FD5-394F-4197-8080-7CE6CE4A3D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0AE49-54D0-4C87-AE5A-BBF864ABB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AB044-D1EB-4683-8B48-14D3C5C36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B0267-0956-4A28-B338-080F87478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731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2FB451-F2AE-4CA8-AEED-871AADF15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DD179-78EE-4AFA-ADE8-A4CB1055AA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E92C3B-183D-4D30-9A64-4E521D4F86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FAD1F-91C1-4B6E-B522-3ECDFCD38ABA}" type="datetimeFigureOut">
              <a:rPr lang="en-GB" smtClean="0"/>
              <a:t>16/09/2026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7BC86-5EAB-44E1-B7A0-4B73BAF1CF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D891A4-90A9-4D3F-BCDA-FA68D86365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9DF86-E26C-4821-B1B9-DCAA034D21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965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activelearningcentres.co.uk/locations/cuffley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youtube.com/watch?v=e_5rMJFqcrg&amp;t=5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urreycc.gov.uk/schools-and-learning/schools/admissions/secondary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37DBEF3-921D-47BA-9EC7-9B3DFCA05AAB}"/>
              </a:ext>
            </a:extLst>
          </p:cNvPr>
          <p:cNvSpPr txBox="1"/>
          <p:nvPr/>
        </p:nvSpPr>
        <p:spPr>
          <a:xfrm>
            <a:off x="1240971" y="376643"/>
            <a:ext cx="894805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Comic Sans MS" panose="030F0702030302020204" pitchFamily="66" charset="0"/>
              </a:rPr>
              <a:t>Y6 Parent Information Meeting</a:t>
            </a: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>
                <a:latin typeface="Comic Sans MS" panose="030F0702030302020204" pitchFamily="66" charset="0"/>
              </a:rPr>
              <a:t>14</a:t>
            </a:r>
            <a:r>
              <a:rPr lang="en-GB" sz="4400" b="1" baseline="30000" dirty="0">
                <a:latin typeface="Comic Sans MS" panose="030F0702030302020204" pitchFamily="66" charset="0"/>
              </a:rPr>
              <a:t>th</a:t>
            </a:r>
            <a:r>
              <a:rPr lang="en-GB" sz="4400" b="1" dirty="0">
                <a:latin typeface="Comic Sans MS" panose="030F0702030302020204" pitchFamily="66" charset="0"/>
              </a:rPr>
              <a:t> September 2026</a:t>
            </a:r>
          </a:p>
          <a:p>
            <a:pPr algn="ctr"/>
            <a:endParaRPr lang="en-GB" sz="4400" b="1" dirty="0">
              <a:latin typeface="Comic Sans MS" panose="030F0702030302020204" pitchFamily="66" charset="0"/>
            </a:endParaRPr>
          </a:p>
          <a:p>
            <a:pPr algn="ctr"/>
            <a:r>
              <a:rPr lang="en-GB" sz="4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Welcome</a:t>
            </a:r>
          </a:p>
        </p:txBody>
      </p:sp>
      <p:pic>
        <p:nvPicPr>
          <p:cNvPr id="5" name="Google Shape;136;g280255314bf_0_0">
            <a:extLst>
              <a:ext uri="{FF2B5EF4-FFF2-40B4-BE49-F238E27FC236}">
                <a16:creationId xmlns:a16="http://schemas.microsoft.com/office/drawing/2014/main" id="{F3AC3B1A-6CD2-49C5-AC6B-8CC9DC4F5B64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841244" y="4043495"/>
            <a:ext cx="1747512" cy="183905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98CC0B-DF5D-492B-A297-A282DFC5BA0D}"/>
              </a:ext>
            </a:extLst>
          </p:cNvPr>
          <p:cNvSpPr txBox="1"/>
          <p:nvPr/>
        </p:nvSpPr>
        <p:spPr>
          <a:xfrm>
            <a:off x="4152122" y="6112025"/>
            <a:ext cx="3125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“Be kind, do your best”</a:t>
            </a:r>
          </a:p>
        </p:txBody>
      </p:sp>
    </p:spTree>
    <p:extLst>
      <p:ext uri="{BB962C8B-B14F-4D97-AF65-F5344CB8AC3E}">
        <p14:creationId xmlns:p14="http://schemas.microsoft.com/office/powerpoint/2010/main" val="1967524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2" y="410547"/>
            <a:ext cx="43480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latin typeface="Comic Sans MS" panose="030F0702030302020204" pitchFamily="66" charset="0"/>
              </a:rPr>
              <a:t>Year 6 - Aims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225B12-0BFC-4E01-B9BB-CAB984724FD7}"/>
              </a:ext>
            </a:extLst>
          </p:cNvPr>
          <p:cNvSpPr txBox="1"/>
          <p:nvPr/>
        </p:nvSpPr>
        <p:spPr>
          <a:xfrm>
            <a:off x="618930" y="1875566"/>
            <a:ext cx="10954140" cy="2965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Develop independence and confidence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Be secondary school ready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Complete primary school successfully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Have a memorable experience to finish at St. Martin’s</a:t>
            </a:r>
          </a:p>
        </p:txBody>
      </p:sp>
    </p:spTree>
    <p:extLst>
      <p:ext uri="{BB962C8B-B14F-4D97-AF65-F5344CB8AC3E}">
        <p14:creationId xmlns:p14="http://schemas.microsoft.com/office/powerpoint/2010/main" val="9680087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2" y="410547"/>
            <a:ext cx="59902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>
                <a:latin typeface="Comic Sans MS" panose="030F0702030302020204" pitchFamily="66" charset="0"/>
              </a:rPr>
              <a:t>Year 6 – The Team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225B12-0BFC-4E01-B9BB-CAB984724FD7}"/>
              </a:ext>
            </a:extLst>
          </p:cNvPr>
          <p:cNvSpPr txBox="1"/>
          <p:nvPr/>
        </p:nvSpPr>
        <p:spPr>
          <a:xfrm>
            <a:off x="401217" y="1875566"/>
            <a:ext cx="11588620" cy="2965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Class teachers </a:t>
            </a:r>
            <a:r>
              <a:rPr lang="en-GB" sz="3200" dirty="0">
                <a:latin typeface="Comic Sans MS" panose="030F0702030302020204" pitchFamily="66" charset="0"/>
              </a:rPr>
              <a:t>– </a:t>
            </a:r>
            <a:r>
              <a:rPr lang="en-GB" sz="3200" b="1" u="sng" dirty="0">
                <a:latin typeface="Comic Sans MS" panose="030F0702030302020204" pitchFamily="66" charset="0"/>
              </a:rPr>
              <a:t>Falcons</a:t>
            </a:r>
            <a:r>
              <a:rPr lang="en-GB" sz="3200" dirty="0">
                <a:latin typeface="Comic Sans MS" panose="030F0702030302020204" pitchFamily="66" charset="0"/>
              </a:rPr>
              <a:t> – Mrs Evans, </a:t>
            </a:r>
            <a:r>
              <a:rPr lang="en-GB" sz="3200" b="1" u="sng" dirty="0">
                <a:latin typeface="Comic Sans MS" panose="030F0702030302020204" pitchFamily="66" charset="0"/>
              </a:rPr>
              <a:t>Eagles</a:t>
            </a:r>
            <a:r>
              <a:rPr lang="en-GB" sz="3200" dirty="0">
                <a:latin typeface="Comic Sans MS" panose="030F0702030302020204" pitchFamily="66" charset="0"/>
              </a:rPr>
              <a:t> – Mrs Jones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LSA’s</a:t>
            </a:r>
            <a:r>
              <a:rPr lang="en-GB" sz="3200" dirty="0">
                <a:latin typeface="Comic Sans MS" panose="030F0702030302020204" pitchFamily="66" charset="0"/>
              </a:rPr>
              <a:t> – Miss Carter, Mrs Angus, Ms </a:t>
            </a:r>
            <a:r>
              <a:rPr lang="en-GB" sz="3200" dirty="0" err="1">
                <a:latin typeface="Comic Sans MS" panose="030F0702030302020204" pitchFamily="66" charset="0"/>
              </a:rPr>
              <a:t>Zsofia</a:t>
            </a:r>
            <a:r>
              <a:rPr lang="en-GB" sz="3200" dirty="0">
                <a:latin typeface="Comic Sans MS" panose="030F0702030302020204" pitchFamily="66" charset="0"/>
              </a:rPr>
              <a:t>, Mrs </a:t>
            </a:r>
            <a:r>
              <a:rPr lang="en-GB" sz="3200" dirty="0" err="1">
                <a:latin typeface="Comic Sans MS" panose="030F0702030302020204" pitchFamily="66" charset="0"/>
              </a:rPr>
              <a:t>Waltho</a:t>
            </a:r>
            <a:r>
              <a:rPr lang="en-GB" sz="3200" dirty="0">
                <a:latin typeface="Comic Sans MS" panose="030F0702030302020204" pitchFamily="66" charset="0"/>
              </a:rPr>
              <a:t> and Mrs Blanks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PE – </a:t>
            </a: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LPA Coaches </a:t>
            </a:r>
            <a:r>
              <a:rPr lang="en-GB" sz="3200" dirty="0">
                <a:latin typeface="Comic Sans MS" panose="030F0702030302020204" pitchFamily="66" charset="0"/>
              </a:rPr>
              <a:t>– Mr Cook</a:t>
            </a:r>
          </a:p>
        </p:txBody>
      </p:sp>
    </p:spTree>
    <p:extLst>
      <p:ext uri="{BB962C8B-B14F-4D97-AF65-F5344CB8AC3E}">
        <p14:creationId xmlns:p14="http://schemas.microsoft.com/office/powerpoint/2010/main" val="35480494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2" y="410547"/>
            <a:ext cx="6008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6 - Attendance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F168DE-F5B8-4BD3-9A16-28D50E1E74F1}"/>
              </a:ext>
            </a:extLst>
          </p:cNvPr>
          <p:cNvSpPr txBox="1"/>
          <p:nvPr/>
        </p:nvSpPr>
        <p:spPr>
          <a:xfrm>
            <a:off x="1017036" y="1912776"/>
            <a:ext cx="1017036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Regular attendance is really important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do not take any days out of this school year – unless your child is ill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  <a:sym typeface="Arial"/>
              </a:rPr>
              <a:t>80% attendance = 2 years lost learning by the time children are 16!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9832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14400" y="205274"/>
            <a:ext cx="6008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6 - Routines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8BCF9F-65A0-4D38-B2C0-E30D792CCF18}"/>
              </a:ext>
            </a:extLst>
          </p:cNvPr>
          <p:cNvSpPr txBox="1"/>
          <p:nvPr/>
        </p:nvSpPr>
        <p:spPr>
          <a:xfrm>
            <a:off x="206005" y="849209"/>
            <a:ext cx="11439330" cy="6145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9569" lvl="0" indent="-342900"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The gates to the school are open at 8.30am </a:t>
            </a:r>
            <a:r>
              <a:rPr lang="en-GB" sz="2800" dirty="0">
                <a:latin typeface="Comic Sans MS" panose="030F0702030302020204" pitchFamily="66" charset="0"/>
                <a:sym typeface="Arial"/>
              </a:rPr>
              <a:t>every morning. Children will come into the playground when they arrive in the morning.</a:t>
            </a:r>
          </a:p>
          <a:p>
            <a:pPr marL="369569" lvl="0" indent="-342900"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GB" sz="1600" dirty="0">
              <a:latin typeface="Comic Sans MS" panose="030F0702030302020204" pitchFamily="66" charset="0"/>
              <a:sym typeface="Arial"/>
            </a:endParaRPr>
          </a:p>
          <a:p>
            <a:pPr marL="369569" lvl="0" indent="-342900"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8.40am – into classrooms – Strong Starts</a:t>
            </a:r>
          </a:p>
          <a:p>
            <a:pPr marL="369569" lvl="0" indent="-342900"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GB" sz="1400" dirty="0">
              <a:latin typeface="Comic Sans MS" panose="030F0702030302020204" pitchFamily="66" charset="0"/>
              <a:sym typeface="Arial"/>
            </a:endParaRPr>
          </a:p>
          <a:p>
            <a:pPr marL="369569" lvl="0" indent="-342900"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  <a:sym typeface="Arial"/>
              </a:rPr>
              <a:t>Walking home - Please ensure your permission letter is now with the office.</a:t>
            </a:r>
          </a:p>
          <a:p>
            <a:pPr marL="369569" lvl="0" indent="-342900"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800" b="1" dirty="0">
                <a:latin typeface="Comic Sans MS" panose="030F0702030302020204" pitchFamily="66" charset="0"/>
                <a:sym typeface="Arial"/>
              </a:rPr>
              <a:t>LUNCHES </a:t>
            </a:r>
            <a:r>
              <a:rPr lang="en-GB" sz="2800" dirty="0">
                <a:latin typeface="Comic Sans MS" panose="030F0702030302020204" pitchFamily="66" charset="0"/>
                <a:sym typeface="Arial"/>
              </a:rPr>
              <a:t>– please ensure you have ordered &amp; let your child choose in advance</a:t>
            </a:r>
          </a:p>
          <a:p>
            <a:pPr marL="369569" lvl="0" indent="-342900"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endParaRPr lang="en-GB" sz="600" dirty="0">
              <a:solidFill>
                <a:srgbClr val="40404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  <a:p>
            <a:pPr marL="369569" lvl="0" indent="-342900"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3200" b="1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PE</a:t>
            </a:r>
          </a:p>
          <a:p>
            <a:pPr marL="685800" lvl="0" indent="-342900">
              <a:spcBef>
                <a:spcPts val="560"/>
              </a:spcBef>
              <a:buClr>
                <a:schemeClr val="dk1"/>
              </a:buClr>
              <a:buSzPts val="28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dk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Children should remove earrings. (PE Teachers will advise)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685800" lvl="0" indent="-342900">
              <a:spcBef>
                <a:spcPts val="560"/>
              </a:spcBef>
              <a:buClr>
                <a:schemeClr val="dk1"/>
              </a:buClr>
              <a:buSzPts val="28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dk1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Non attendance from PE must be accompanied by a note/email.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8957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1" y="410547"/>
            <a:ext cx="85841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Essential Equipment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F0A23F-BCCB-40C1-9B17-D4DB40AB106B}"/>
              </a:ext>
            </a:extLst>
          </p:cNvPr>
          <p:cNvSpPr txBox="1"/>
          <p:nvPr/>
        </p:nvSpPr>
        <p:spPr>
          <a:xfrm>
            <a:off x="849086" y="1266098"/>
            <a:ext cx="10646228" cy="5181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Comic Sans MS" panose="030F0702030302020204" pitchFamily="66" charset="0"/>
              </a:rPr>
              <a:t>Named water bottle </a:t>
            </a:r>
            <a:r>
              <a:rPr lang="en-GB" sz="3200" dirty="0">
                <a:latin typeface="Comic Sans MS" panose="030F0702030302020204" pitchFamily="66" charset="0"/>
              </a:rPr>
              <a:t>– with fresh water daily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Comic Sans MS" panose="030F0702030302020204" pitchFamily="66" charset="0"/>
              </a:rPr>
              <a:t>Reading book </a:t>
            </a:r>
            <a:r>
              <a:rPr lang="en-GB" sz="3200" dirty="0">
                <a:latin typeface="Comic Sans MS" panose="030F0702030302020204" pitchFamily="66" charset="0"/>
              </a:rPr>
              <a:t>from home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Comic Sans MS" panose="030F0702030302020204" pitchFamily="66" charset="0"/>
              </a:rPr>
              <a:t>School Diary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Comic Sans MS" panose="030F0702030302020204" pitchFamily="66" charset="0"/>
              </a:rPr>
              <a:t>Named Pencil case </a:t>
            </a:r>
            <a:r>
              <a:rPr lang="en-GB" sz="3200" dirty="0">
                <a:latin typeface="Comic Sans MS" panose="030F0702030302020204" pitchFamily="66" charset="0"/>
              </a:rPr>
              <a:t>– named stationery – handwriting (blue) pen, purple pen, glue stick, pencil, rubber and 30 cm ruler.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200" b="1" dirty="0">
                <a:latin typeface="Comic Sans MS" panose="030F0702030302020204" pitchFamily="66" charset="0"/>
              </a:rPr>
              <a:t>Waterproof coat - </a:t>
            </a:r>
            <a:r>
              <a:rPr lang="en-GB" sz="3200" dirty="0">
                <a:latin typeface="Comic Sans MS" panose="030F0702030302020204" pitchFamily="66" charset="0"/>
              </a:rPr>
              <a:t>Clearly named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286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581608" y="531844"/>
            <a:ext cx="11028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Medicine / Watches / Phones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C4E698-4835-48CD-B931-995C2F0A3402}"/>
              </a:ext>
            </a:extLst>
          </p:cNvPr>
          <p:cNvSpPr txBox="1"/>
          <p:nvPr/>
        </p:nvSpPr>
        <p:spPr>
          <a:xfrm>
            <a:off x="755780" y="1968759"/>
            <a:ext cx="9759820" cy="2733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SzPts val="2800"/>
              <a:buFont typeface="Noto Sans Symbols"/>
              <a:buChar char="▪"/>
            </a:pPr>
            <a:r>
              <a:rPr lang="en-GB" sz="3200" b="1" dirty="0" err="1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EpiPens</a:t>
            </a: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/inhalers </a:t>
            </a:r>
            <a:r>
              <a:rPr lang="en-GB" sz="3200" dirty="0">
                <a:latin typeface="Comic Sans MS" panose="030F0702030302020204" pitchFamily="66" charset="0"/>
                <a:sym typeface="Arial"/>
              </a:rPr>
              <a:t>– spares in school please</a:t>
            </a:r>
          </a:p>
          <a:p>
            <a:pPr marL="457200" lvl="0" indent="-457200">
              <a:buSzPts val="2800"/>
              <a:buFont typeface="Noto Sans Symbols"/>
              <a:buChar char="▪"/>
            </a:pPr>
            <a:endParaRPr lang="en-GB" sz="3200" dirty="0">
              <a:latin typeface="Comic Sans MS" panose="030F0702030302020204" pitchFamily="66" charset="0"/>
              <a:sym typeface="Arial"/>
            </a:endParaRPr>
          </a:p>
          <a:p>
            <a:pPr marL="457200" lvl="0" indent="-457200">
              <a:buSzPts val="2800"/>
              <a:buFont typeface="Noto Sans Symbols"/>
              <a:buChar char="▪"/>
            </a:pP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Phones</a:t>
            </a:r>
            <a:r>
              <a:rPr lang="en-GB" sz="3200" dirty="0">
                <a:latin typeface="Comic Sans MS" panose="030F0702030302020204" pitchFamily="66" charset="0"/>
                <a:sym typeface="Arial"/>
              </a:rPr>
              <a:t> – handed in to class teachers on arrival</a:t>
            </a:r>
          </a:p>
          <a:p>
            <a:pPr lvl="0" indent="-279400">
              <a:lnSpc>
                <a:spcPct val="90000"/>
              </a:lnSpc>
              <a:buSzPts val="2800"/>
              <a:buNone/>
            </a:pPr>
            <a:endParaRPr lang="en-GB" sz="3200" dirty="0">
              <a:latin typeface="Comic Sans MS" panose="030F0702030302020204" pitchFamily="66" charset="0"/>
              <a:sym typeface="Arial"/>
            </a:endParaRPr>
          </a:p>
          <a:p>
            <a:pPr lvl="0" indent="-457200">
              <a:lnSpc>
                <a:spcPct val="90000"/>
              </a:lnSpc>
              <a:buSzPts val="2800"/>
              <a:buFont typeface="Noto Sans Symbols"/>
              <a:buChar char="▪"/>
            </a:pP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Apple</a:t>
            </a:r>
            <a:r>
              <a:rPr lang="en-GB" sz="3200" b="1" dirty="0">
                <a:latin typeface="Comic Sans MS" panose="030F0702030302020204" pitchFamily="66" charset="0"/>
                <a:sym typeface="Arial"/>
              </a:rPr>
              <a:t>/</a:t>
            </a: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Smart</a:t>
            </a:r>
            <a:r>
              <a:rPr lang="en-GB" sz="3200" b="1" dirty="0">
                <a:latin typeface="Comic Sans MS" panose="030F0702030302020204" pitchFamily="66" charset="0"/>
                <a:sym typeface="Arial"/>
              </a:rPr>
              <a:t> </a:t>
            </a:r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  <a:sym typeface="Arial"/>
              </a:rPr>
              <a:t>watches</a:t>
            </a:r>
            <a:r>
              <a:rPr lang="en-GB" sz="3200" b="1" dirty="0">
                <a:latin typeface="Comic Sans MS" panose="030F0702030302020204" pitchFamily="66" charset="0"/>
                <a:sym typeface="Arial"/>
              </a:rPr>
              <a:t> </a:t>
            </a:r>
            <a:r>
              <a:rPr lang="en-GB" sz="3200" dirty="0">
                <a:latin typeface="Comic Sans MS" panose="030F0702030302020204" pitchFamily="66" charset="0"/>
                <a:sym typeface="Arial"/>
              </a:rPr>
              <a:t>are not allowed in school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523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653143" y="223935"/>
            <a:ext cx="6008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6 - Timetable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F94408C-F800-4533-819D-289C99967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0934" y="993376"/>
            <a:ext cx="9221319" cy="575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355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2" y="158620"/>
            <a:ext cx="6008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6 - Themes</a:t>
            </a:r>
          </a:p>
        </p:txBody>
      </p:sp>
      <p:graphicFrame>
        <p:nvGraphicFramePr>
          <p:cNvPr id="3" name="Google Shape;199;p9">
            <a:extLst>
              <a:ext uri="{FF2B5EF4-FFF2-40B4-BE49-F238E27FC236}">
                <a16:creationId xmlns:a16="http://schemas.microsoft.com/office/drawing/2014/main" id="{E5E272ED-863E-45EB-9B7F-0211107D60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7904807"/>
              </p:ext>
            </p:extLst>
          </p:nvPr>
        </p:nvGraphicFramePr>
        <p:xfrm>
          <a:off x="942392" y="1175003"/>
          <a:ext cx="8416212" cy="545906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5802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359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889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3200" b="1" i="0" u="none" strike="noStrike" cap="none">
                          <a:solidFill>
                            <a:srgbClr val="40404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Autumn</a:t>
                      </a:r>
                      <a:endParaRPr sz="1400" u="none" strike="noStrike" cap="none"/>
                    </a:p>
                  </a:txBody>
                  <a:tcPr marL="91425" marR="91425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7E1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How did WW2 impact the lives of ordinary citizens?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endParaRPr sz="20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endParaRPr sz="2000" u="none" strike="noStrike" cap="none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7E1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350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3200" b="1" i="0" u="none" strike="noStrike" cap="none">
                          <a:solidFill>
                            <a:srgbClr val="40404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Spring</a:t>
                      </a:r>
                      <a:endParaRPr sz="1400" u="none" strike="noStrike" cap="none"/>
                    </a:p>
                  </a:txBody>
                  <a:tcPr marL="91425" marR="91425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9943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2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How did Picasso’s work represent his attitudes, beliefs and emotions?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endParaRPr sz="20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endParaRPr sz="20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20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Why did the Vikings try to take over the country and how close did they get?</a:t>
                      </a:r>
                      <a:endParaRPr sz="20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3994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350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3200" b="1" i="0" u="none" strike="noStrike" cap="none">
                          <a:solidFill>
                            <a:srgbClr val="40404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Summer</a:t>
                      </a:r>
                      <a:endParaRPr sz="1400" u="none" strike="noStrike" cap="none"/>
                    </a:p>
                  </a:txBody>
                  <a:tcPr marL="91425" marR="91425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6E4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20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is the economic activity of the UK and how sustainable is it?</a:t>
                      </a:r>
                      <a:endParaRPr sz="2000" b="1" u="none" strike="noStrike" cap="none" dirty="0">
                        <a:solidFill>
                          <a:srgbClr val="40404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endParaRPr sz="2000" b="0" u="none" strike="noStrike" cap="none" dirty="0">
                        <a:solidFill>
                          <a:srgbClr val="40404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2000" b="0" u="none" strike="noStrike" cap="none" dirty="0">
                          <a:solidFill>
                            <a:srgbClr val="40404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Business Enterprise Project</a:t>
                      </a:r>
                      <a:endParaRPr sz="1400" u="none" strike="noStrike" cap="none"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endParaRPr sz="2000" b="0" u="none" strike="noStrike" cap="none" dirty="0">
                        <a:solidFill>
                          <a:srgbClr val="40404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404040"/>
                        </a:buClr>
                        <a:buSzPts val="3200"/>
                        <a:buFont typeface="Century Gothic"/>
                        <a:buNone/>
                      </a:pPr>
                      <a:r>
                        <a:rPr lang="en-US" sz="2000" dirty="0">
                          <a:solidFill>
                            <a:srgbClr val="404040"/>
                          </a:solidFill>
                        </a:rPr>
                        <a:t>Cuffley Residential</a:t>
                      </a:r>
                      <a:endParaRPr sz="2000" b="0" u="none" strike="noStrike" cap="none" dirty="0">
                        <a:solidFill>
                          <a:srgbClr val="40404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45725" marB="45725">
                    <a:lnL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E6E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0107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2" y="158620"/>
            <a:ext cx="6008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WoW Days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F1B499-53C8-4E8B-9AF4-7346428DEC47}"/>
              </a:ext>
            </a:extLst>
          </p:cNvPr>
          <p:cNvSpPr txBox="1"/>
          <p:nvPr/>
        </p:nvSpPr>
        <p:spPr>
          <a:xfrm>
            <a:off x="802432" y="1576873"/>
            <a:ext cx="1020769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38150" lvl="0" indent="-342900">
              <a:lnSpc>
                <a:spcPct val="200000"/>
              </a:lnSpc>
              <a:spcBef>
                <a:spcPts val="1000"/>
              </a:spcBef>
              <a:buSzPts val="2100"/>
              <a:buFont typeface="Noto Sans Symbols"/>
              <a:buChar char="▪"/>
            </a:pPr>
            <a:r>
              <a:rPr lang="en-GB" sz="3200" dirty="0">
                <a:latin typeface="Comic Sans MS" panose="030F0702030302020204" pitchFamily="66" charset="0"/>
              </a:rPr>
              <a:t>WW2 Wow Day in school – Thursday 8th October</a:t>
            </a:r>
          </a:p>
          <a:p>
            <a:pPr marL="438150" lvl="0" indent="-342900">
              <a:lnSpc>
                <a:spcPct val="200000"/>
              </a:lnSpc>
              <a:buSzPts val="2100"/>
              <a:buFont typeface="Noto Sans Symbols"/>
              <a:buChar char="▪"/>
            </a:pPr>
            <a:r>
              <a:rPr lang="en-GB" sz="3200" dirty="0">
                <a:latin typeface="Comic Sans MS" panose="030F0702030302020204" pitchFamily="66" charset="0"/>
              </a:rPr>
              <a:t>Viking Wow Day in school  - March 2027 - tbc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101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1" y="158620"/>
            <a:ext cx="87334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Residential - Cuffley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9076A1-5B1C-4820-B677-0E150CD36FCF}"/>
              </a:ext>
            </a:extLst>
          </p:cNvPr>
          <p:cNvSpPr txBox="1"/>
          <p:nvPr/>
        </p:nvSpPr>
        <p:spPr>
          <a:xfrm>
            <a:off x="433170" y="1063688"/>
            <a:ext cx="9675846" cy="602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Monday 21st June – Friday 25th June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Camping in bell tents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Activities include :-</a:t>
            </a:r>
          </a:p>
          <a:p>
            <a:pPr marL="1343025"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sz="2400" dirty="0">
                <a:latin typeface="Comic Sans MS" panose="030F0702030302020204" pitchFamily="66" charset="0"/>
              </a:rPr>
              <a:t>- crate stack</a:t>
            </a:r>
          </a:p>
          <a:p>
            <a:pPr marL="895350"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sz="2400" dirty="0">
                <a:latin typeface="Comic Sans MS" panose="030F0702030302020204" pitchFamily="66" charset="0"/>
              </a:rPr>
              <a:t>     - camo concealment</a:t>
            </a:r>
          </a:p>
          <a:p>
            <a:pPr marL="895350"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sz="2400" dirty="0">
                <a:latin typeface="Comic Sans MS" panose="030F0702030302020204" pitchFamily="66" charset="0"/>
              </a:rPr>
              <a:t>     - climbing</a:t>
            </a:r>
          </a:p>
          <a:p>
            <a:pPr marL="895350"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sz="2400" dirty="0">
                <a:latin typeface="Comic Sans MS" panose="030F0702030302020204" pitchFamily="66" charset="0"/>
              </a:rPr>
              <a:t>     - axe throwing</a:t>
            </a:r>
          </a:p>
          <a:p>
            <a:pPr marL="895350"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sz="2400" dirty="0">
                <a:latin typeface="Comic Sans MS" panose="030F0702030302020204" pitchFamily="66" charset="0"/>
              </a:rPr>
              <a:t>     - archery tag</a:t>
            </a:r>
          </a:p>
          <a:p>
            <a:pPr marL="895350" lvl="0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SzPts val="2800"/>
            </a:pPr>
            <a:r>
              <a:rPr lang="en-GB" sz="2400" dirty="0">
                <a:latin typeface="Comic Sans MS" panose="030F0702030302020204" pitchFamily="66" charset="0"/>
              </a:rPr>
              <a:t>     - Team Problem solving/1</a:t>
            </a:r>
            <a:r>
              <a:rPr lang="en-GB" sz="2400" baseline="30000" dirty="0">
                <a:latin typeface="Comic Sans MS" panose="030F0702030302020204" pitchFamily="66" charset="0"/>
              </a:rPr>
              <a:t>st</a:t>
            </a:r>
            <a:r>
              <a:rPr lang="en-GB" sz="2400" dirty="0">
                <a:latin typeface="Comic Sans MS" panose="030F0702030302020204" pitchFamily="66" charset="0"/>
              </a:rPr>
              <a:t> Aid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Parent meet nearer the time</a:t>
            </a:r>
          </a:p>
          <a:p>
            <a:r>
              <a:rPr lang="en-US" sz="3200" u="sng" dirty="0">
                <a:solidFill>
                  <a:schemeClr val="hlink"/>
                </a:solidFill>
                <a:hlinkClick r:id="rId2"/>
              </a:rPr>
              <a:t>https://activelearningcentres.co.uk/locations/cuffley/</a:t>
            </a:r>
            <a:r>
              <a:rPr lang="en-US" sz="3200" dirty="0"/>
              <a:t>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Google Shape;214;g37d82f76e10_0_2">
            <a:extLst>
              <a:ext uri="{FF2B5EF4-FFF2-40B4-BE49-F238E27FC236}">
                <a16:creationId xmlns:a16="http://schemas.microsoft.com/office/drawing/2014/main" id="{7AEBC4C5-9B3A-4259-A59F-CDEECFECE97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66381" y="158620"/>
            <a:ext cx="1990095" cy="2556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213;g37d82f76e10_0_2">
            <a:extLst>
              <a:ext uri="{FF2B5EF4-FFF2-40B4-BE49-F238E27FC236}">
                <a16:creationId xmlns:a16="http://schemas.microsoft.com/office/drawing/2014/main" id="{2711263C-1707-44C3-B2FB-40B4039ACEE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12335" y="1776978"/>
            <a:ext cx="1595929" cy="12953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215;g37d82f76e10_0_2">
            <a:extLst>
              <a:ext uri="{FF2B5EF4-FFF2-40B4-BE49-F238E27FC236}">
                <a16:creationId xmlns:a16="http://schemas.microsoft.com/office/drawing/2014/main" id="{7A11E341-C5F6-4F51-B378-5BEAE5D651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14097" y="3185349"/>
            <a:ext cx="1670037" cy="178294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16;g37d82f76e10_0_2">
            <a:extLst>
              <a:ext uri="{FF2B5EF4-FFF2-40B4-BE49-F238E27FC236}">
                <a16:creationId xmlns:a16="http://schemas.microsoft.com/office/drawing/2014/main" id="{DD329BFE-E541-4FFC-8986-398F2240789F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61557" y="3429000"/>
            <a:ext cx="3694919" cy="22642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9556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1" y="158620"/>
            <a:ext cx="87334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SATs - 2027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E6372B-E56A-4A75-80EB-BF5D7DE9AFFB}"/>
              </a:ext>
            </a:extLst>
          </p:cNvPr>
          <p:cNvSpPr txBox="1"/>
          <p:nvPr/>
        </p:nvSpPr>
        <p:spPr>
          <a:xfrm>
            <a:off x="942391" y="1558214"/>
            <a:ext cx="8808097" cy="4088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000"/>
              </a:spcBef>
              <a:buSzPts val="1800"/>
            </a:pPr>
            <a:r>
              <a:rPr lang="en-GB" sz="4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10th - 13th  May 2026</a:t>
            </a:r>
          </a:p>
          <a:p>
            <a:pPr marL="457200" lvl="0" indent="-457200">
              <a:spcBef>
                <a:spcPts val="1000"/>
              </a:spcBef>
              <a:buSzPts val="1800"/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Monday - Thursday</a:t>
            </a:r>
          </a:p>
          <a:p>
            <a:pPr marL="457200" lvl="0" indent="-457200">
              <a:spcBef>
                <a:spcPts val="1000"/>
              </a:spcBef>
              <a:buSzPts val="1800"/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lvl="0" indent="-457200">
              <a:spcBef>
                <a:spcPts val="1000"/>
              </a:spcBef>
              <a:buSzPts val="1800"/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Information evening nearer the time!</a:t>
            </a:r>
          </a:p>
          <a:p>
            <a:pPr marL="457200" lvl="0" indent="-457200">
              <a:spcBef>
                <a:spcPts val="1000"/>
              </a:spcBef>
              <a:buSzPts val="1800"/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lvl="0" indent="-457200">
              <a:spcBef>
                <a:spcPts val="1000"/>
              </a:spcBef>
              <a:buSzPts val="1800"/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2342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1" y="158620"/>
            <a:ext cx="101050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Teaching and Learning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78480E-9B98-4CEC-8E24-47D631CD6F5C}"/>
              </a:ext>
            </a:extLst>
          </p:cNvPr>
          <p:cNvSpPr txBox="1"/>
          <p:nvPr/>
        </p:nvSpPr>
        <p:spPr>
          <a:xfrm>
            <a:off x="494522" y="1287624"/>
            <a:ext cx="1127137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accent1"/>
              </a:buClr>
              <a:buSzPts val="2400"/>
              <a:buFont typeface="Noto Sans Symbols"/>
              <a:buChar char="▪"/>
            </a:pPr>
            <a:r>
              <a:rPr lang="en-GB" sz="3200" dirty="0">
                <a:latin typeface="Comic Sans MS" panose="030F0702030302020204" pitchFamily="66" charset="0"/>
                <a:sym typeface="Arial"/>
              </a:rPr>
              <a:t>Grouping for success - Fluid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342900" lvl="0" indent="-190500">
              <a:spcBef>
                <a:spcPts val="1000"/>
              </a:spcBef>
              <a:buSzPts val="2400"/>
            </a:pPr>
            <a:endParaRPr lang="en-GB" sz="1600" dirty="0">
              <a:latin typeface="Comic Sans MS" panose="030F0702030302020204" pitchFamily="66" charset="0"/>
              <a:sym typeface="Arial"/>
            </a:endParaRPr>
          </a:p>
          <a:p>
            <a:pPr marL="342900" lvl="0" indent="-342900">
              <a:spcBef>
                <a:spcPts val="1000"/>
              </a:spcBef>
              <a:buClr>
                <a:schemeClr val="accent1"/>
              </a:buClr>
              <a:buSzPts val="2400"/>
              <a:buFont typeface="Noto Sans Symbols"/>
              <a:buChar char="▪"/>
            </a:pPr>
            <a:r>
              <a:rPr lang="en-GB" sz="3200" dirty="0">
                <a:latin typeface="Comic Sans MS" panose="030F0702030302020204" pitchFamily="66" charset="0"/>
                <a:sym typeface="Arial"/>
              </a:rPr>
              <a:t>Guided Reading takes place x3 weekly.</a:t>
            </a:r>
            <a:endParaRPr lang="en-GB" sz="3200" dirty="0">
              <a:latin typeface="Comic Sans MS" panose="030F0702030302020204" pitchFamily="66" charset="0"/>
            </a:endParaRPr>
          </a:p>
          <a:p>
            <a:pPr lvl="0">
              <a:spcBef>
                <a:spcPts val="1000"/>
              </a:spcBef>
              <a:buSzPts val="2400"/>
            </a:pPr>
            <a:endParaRPr lang="en-GB" sz="1600" dirty="0">
              <a:latin typeface="Comic Sans MS" panose="030F0702030302020204" pitchFamily="66" charset="0"/>
              <a:sym typeface="Arial"/>
            </a:endParaRPr>
          </a:p>
          <a:p>
            <a:pPr marL="342900" lvl="0" indent="-342900">
              <a:spcBef>
                <a:spcPts val="1000"/>
              </a:spcBef>
              <a:buClr>
                <a:schemeClr val="accent1"/>
              </a:buClr>
              <a:buSzPts val="2400"/>
              <a:buFont typeface="Noto Sans Symbols"/>
              <a:buChar char="▪"/>
            </a:pPr>
            <a:r>
              <a:rPr lang="en-GB" sz="3200" dirty="0">
                <a:latin typeface="Comic Sans MS" panose="030F0702030302020204" pitchFamily="66" charset="0"/>
                <a:sym typeface="Arial"/>
              </a:rPr>
              <a:t>Foundation curriculum subjects are taught using a cross curricular approach.</a:t>
            </a:r>
            <a:endParaRPr lang="en-GB" sz="3200" dirty="0">
              <a:latin typeface="Comic Sans MS" panose="030F0702030302020204" pitchFamily="66" charset="0"/>
            </a:endParaRPr>
          </a:p>
          <a:p>
            <a:pPr marL="342900" lvl="0" indent="-190500">
              <a:spcBef>
                <a:spcPts val="1000"/>
              </a:spcBef>
              <a:buSzPts val="2400"/>
            </a:pPr>
            <a:endParaRPr lang="en-GB" sz="1600" dirty="0">
              <a:latin typeface="Comic Sans MS" panose="030F0702030302020204" pitchFamily="66" charset="0"/>
              <a:sym typeface="Arial"/>
            </a:endParaRPr>
          </a:p>
          <a:p>
            <a:pPr marL="342900" lvl="0" indent="-342900">
              <a:spcBef>
                <a:spcPts val="1000"/>
              </a:spcBef>
              <a:buClr>
                <a:schemeClr val="accent1"/>
              </a:buClr>
              <a:buSzPts val="2400"/>
              <a:buFont typeface="Noto Sans Symbols"/>
              <a:buChar char="▪"/>
            </a:pPr>
            <a:r>
              <a:rPr lang="en-GB" sz="3200" dirty="0">
                <a:latin typeface="Comic Sans MS" panose="030F0702030302020204" pitchFamily="66" charset="0"/>
                <a:sym typeface="Arial"/>
              </a:rPr>
              <a:t>We use a theme based curriculum which builds on your child’s social skills, emotional resilience as well as academic potential.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1785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1" y="158620"/>
            <a:ext cx="57196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Homework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94855B-74CA-4E38-AAC8-52F212E6DEE9}"/>
              </a:ext>
            </a:extLst>
          </p:cNvPr>
          <p:cNvSpPr txBox="1"/>
          <p:nvPr/>
        </p:nvSpPr>
        <p:spPr>
          <a:xfrm>
            <a:off x="867747" y="1306285"/>
            <a:ext cx="996509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In Year 6, your child will have </a:t>
            </a:r>
            <a:r>
              <a:rPr lang="en-GB" sz="2400" b="1" dirty="0">
                <a:latin typeface="Comic Sans MS" panose="030F0702030302020204" pitchFamily="66" charset="0"/>
              </a:rPr>
              <a:t>4 core pieces of homework every week</a:t>
            </a:r>
            <a:r>
              <a:rPr lang="en-GB" sz="2400" dirty="0">
                <a:latin typeface="Comic Sans MS" panose="030F0702030302020204" pitchFamily="66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801688" indent="-342900" fontAlgn="base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Maths</a:t>
            </a:r>
            <a:r>
              <a:rPr lang="en-GB" sz="2400" dirty="0">
                <a:latin typeface="Comic Sans MS" panose="030F0702030302020204" pitchFamily="66" charset="0"/>
              </a:rPr>
              <a:t> - (maximum 30 minutes) will be set/due on Mondays. </a:t>
            </a:r>
          </a:p>
          <a:p>
            <a:pPr marL="801688" indent="-342900" fontAlgn="base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Times Tables Rockstars </a:t>
            </a:r>
            <a:r>
              <a:rPr lang="en-GB" sz="2400" dirty="0">
                <a:latin typeface="Comic Sans MS" panose="030F0702030302020204" pitchFamily="66" charset="0"/>
              </a:rPr>
              <a:t>(10 minutes per week).</a:t>
            </a:r>
          </a:p>
          <a:p>
            <a:pPr marL="801688" indent="-342900" fontAlgn="base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English</a:t>
            </a:r>
            <a:r>
              <a:rPr lang="en-GB" sz="2400" dirty="0">
                <a:latin typeface="Comic Sans MS" panose="030F0702030302020204" pitchFamily="66" charset="0"/>
              </a:rPr>
              <a:t> - (maximum 30 minutes) will be set/due on Mondays.</a:t>
            </a:r>
          </a:p>
          <a:p>
            <a:pPr marL="801688" indent="-342900" fontAlgn="base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Weekly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spellings</a:t>
            </a:r>
            <a:r>
              <a:rPr lang="en-GB" sz="2400" b="1" dirty="0">
                <a:latin typeface="Comic Sans MS" panose="030F0702030302020204" pitchFamily="66" charset="0"/>
              </a:rPr>
              <a:t> </a:t>
            </a:r>
            <a:r>
              <a:rPr lang="en-GB" sz="2400" dirty="0">
                <a:latin typeface="Comic Sans MS" panose="030F0702030302020204" pitchFamily="66" charset="0"/>
              </a:rPr>
              <a:t>will be set and tested on Mondays</a:t>
            </a:r>
          </a:p>
          <a:p>
            <a:pPr fontAlgn="base"/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b="1" dirty="0">
                <a:latin typeface="Comic Sans MS" panose="030F0702030302020204" pitchFamily="66" charset="0"/>
              </a:rPr>
              <a:t>Class Geography Book: </a:t>
            </a:r>
            <a:r>
              <a:rPr lang="en-GB" sz="2400" dirty="0">
                <a:latin typeface="Comic Sans MS" panose="030F0702030302020204" pitchFamily="66" charset="0"/>
              </a:rPr>
              <a:t>One child will take home each week to record an information page(s) about a country/place of their choice from around the world.</a:t>
            </a:r>
          </a:p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79758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1" y="158620"/>
            <a:ext cx="57196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LBQ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C7F5F2-EC58-434D-8604-B5CD3D0FCAC8}"/>
              </a:ext>
            </a:extLst>
          </p:cNvPr>
          <p:cNvSpPr/>
          <p:nvPr/>
        </p:nvSpPr>
        <p:spPr>
          <a:xfrm>
            <a:off x="653142" y="1352198"/>
            <a:ext cx="9656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hlinkClick r:id="rId2"/>
              </a:rPr>
              <a:t>https://www.youtube.com/watch?v=e_5rMJFqcrg&amp;t=5s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Google Shape;262;g37d82f76e10_0_86">
            <a:extLst>
              <a:ext uri="{FF2B5EF4-FFF2-40B4-BE49-F238E27FC236}">
                <a16:creationId xmlns:a16="http://schemas.microsoft.com/office/drawing/2014/main" id="{43B1A252-08B0-4DD7-A71D-402DAC1A6E64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44870" y="2372877"/>
            <a:ext cx="2705100" cy="3629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63;g37d82f76e10_0_86">
            <a:extLst>
              <a:ext uri="{FF2B5EF4-FFF2-40B4-BE49-F238E27FC236}">
                <a16:creationId xmlns:a16="http://schemas.microsoft.com/office/drawing/2014/main" id="{7C381054-7CB2-4EE3-AF28-F4F5ACEBC688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9603" y="2280187"/>
            <a:ext cx="6619768" cy="3721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7419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0" y="158620"/>
            <a:ext cx="82949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Interventions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51D81A-56EE-49A6-913B-35288C5E7CE0}"/>
              </a:ext>
            </a:extLst>
          </p:cNvPr>
          <p:cNvSpPr txBox="1"/>
          <p:nvPr/>
        </p:nvSpPr>
        <p:spPr>
          <a:xfrm>
            <a:off x="858417" y="1315616"/>
            <a:ext cx="995576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  <a:sym typeface="Arial"/>
              </a:rPr>
              <a:t>As always, we will be targeting some children for additional support this year.</a:t>
            </a:r>
          </a:p>
          <a:p>
            <a:pPr marL="342900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endParaRPr lang="en-US" sz="2400" dirty="0">
              <a:latin typeface="Comic Sans MS" panose="030F0702030302020204" pitchFamily="66" charset="0"/>
            </a:endParaRP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  <a:sym typeface="Arial"/>
              </a:rPr>
              <a:t>Writing / GR</a:t>
            </a: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Arithmetic / Times Tables / Reasoning</a:t>
            </a: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Priority Readers</a:t>
            </a: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  <a:sym typeface="Arial"/>
              </a:rPr>
              <a:t>SALT</a:t>
            </a: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ELSA</a:t>
            </a: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  <a:sym typeface="Arial"/>
              </a:rPr>
              <a:t>Circle of Friends</a:t>
            </a: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</a:rPr>
              <a:t>Jellyfish</a:t>
            </a:r>
          </a:p>
          <a:p>
            <a:pPr marL="1436688" lvl="0" indent="-342900">
              <a:buClr>
                <a:schemeClr val="dk1"/>
              </a:buClr>
              <a:buSzPts val="2400"/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702030302020204" pitchFamily="66" charset="0"/>
                <a:sym typeface="Arial"/>
              </a:rPr>
              <a:t>Pre Teach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8403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0" y="158620"/>
            <a:ext cx="82949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RSHE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54A866-9474-4130-82B9-6387701B1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6715" y="2753027"/>
            <a:ext cx="4102964" cy="34262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741E789-1A97-43EF-AA17-530720BEFD13}"/>
              </a:ext>
            </a:extLst>
          </p:cNvPr>
          <p:cNvSpPr txBox="1"/>
          <p:nvPr/>
        </p:nvSpPr>
        <p:spPr>
          <a:xfrm>
            <a:off x="410547" y="1248512"/>
            <a:ext cx="7044612" cy="3009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lvl="0" indent="-342900">
              <a:buClr>
                <a:schemeClr val="accent1"/>
              </a:buClr>
              <a:buSzPts val="2600"/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  <a:sym typeface="Arial"/>
              </a:rPr>
              <a:t>Sex education is part of the RSHE curriculum for the Summer Term and will be led by the Class Teacher and Surry school Nurse Team.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444500" lvl="0" indent="-342900">
              <a:spcBef>
                <a:spcPts val="1000"/>
              </a:spcBef>
              <a:buSzPts val="1600"/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  <a:sym typeface="Arial"/>
            </a:endParaRPr>
          </a:p>
          <a:p>
            <a:pPr marL="342900" lvl="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There will be a parent meeting closer to the time.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0793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0" y="158620"/>
            <a:ext cx="82949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Bikeability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171D489-61F3-4D92-8D3F-A2BD5324D025}"/>
              </a:ext>
            </a:extLst>
          </p:cNvPr>
          <p:cNvSpPr txBox="1"/>
          <p:nvPr/>
        </p:nvSpPr>
        <p:spPr>
          <a:xfrm>
            <a:off x="716901" y="1343608"/>
            <a:ext cx="10758197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Clr>
                <a:schemeClr val="accent1"/>
              </a:buClr>
              <a:buSzPts val="2800"/>
              <a:buFont typeface="Noto Sans Symbols"/>
              <a:buChar char="▪"/>
            </a:pPr>
            <a:r>
              <a:rPr lang="en-GB" sz="2800" b="0" i="0" u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The Bikeability course will be held in the Autumn Term.</a:t>
            </a:r>
            <a:endParaRPr lang="en-GB" dirty="0">
              <a:latin typeface="Comic Sans MS" panose="030F0702030302020204" pitchFamily="66" charset="0"/>
            </a:endParaRPr>
          </a:p>
          <a:p>
            <a:pPr marL="457200" lvl="0" indent="-457200">
              <a:spcBef>
                <a:spcPts val="1000"/>
              </a:spcBef>
              <a:buClr>
                <a:schemeClr val="accent1"/>
              </a:buClr>
              <a:buSzPts val="2800"/>
              <a:buFont typeface="Noto Sans Symbols"/>
              <a:buChar char="▪"/>
            </a:pPr>
            <a:r>
              <a:rPr lang="en-GB" sz="2800" b="0" i="0" u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Daily sessions will run from the week of the </a:t>
            </a:r>
            <a:endParaRPr lang="en-GB" dirty="0">
              <a:latin typeface="Comic Sans MS" panose="030F0702030302020204" pitchFamily="66" charset="0"/>
            </a:endParaRPr>
          </a:p>
          <a:p>
            <a:pPr lvl="0">
              <a:spcBef>
                <a:spcPts val="1000"/>
              </a:spcBef>
              <a:buClr>
                <a:schemeClr val="accent1"/>
              </a:buClr>
              <a:buSzPts val="2800"/>
            </a:pPr>
            <a:r>
              <a:rPr lang="en-GB" sz="2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    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2nd</a:t>
            </a:r>
            <a:r>
              <a:rPr lang="en-GB" sz="2800" b="0" i="0" u="none" dirty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 November or the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16th </a:t>
            </a:r>
            <a:r>
              <a:rPr lang="en-GB" sz="2800" b="0" i="0" u="none" dirty="0">
                <a:solidFill>
                  <a:srgbClr val="FF000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November.</a:t>
            </a:r>
            <a:r>
              <a:rPr lang="en-GB" sz="2800" b="0" i="0" u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  <a:p>
            <a:pPr marL="635000" lvl="0" indent="-279400">
              <a:spcBef>
                <a:spcPts val="1000"/>
              </a:spcBef>
              <a:buClr>
                <a:schemeClr val="accent1"/>
              </a:buClr>
              <a:buSzPts val="2800"/>
            </a:pPr>
            <a:endParaRPr lang="en-GB" sz="2800" b="0" i="0" u="none" dirty="0">
              <a:solidFill>
                <a:srgbClr val="40404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  <a:p>
            <a:pPr marL="457200" lvl="0" indent="-457200">
              <a:spcBef>
                <a:spcPts val="1000"/>
              </a:spcBef>
              <a:buClr>
                <a:schemeClr val="accent1"/>
              </a:buClr>
              <a:buSzPts val="2800"/>
              <a:buFont typeface="Noto Sans Symbols"/>
              <a:buChar char="▪"/>
            </a:pPr>
            <a:r>
              <a:rPr lang="en-GB" sz="2800" b="0" i="0" u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Letters </a:t>
            </a:r>
            <a:r>
              <a:rPr lang="en-GB" sz="2800" dirty="0">
                <a:latin typeface="Comic Sans MS" panose="030F0702030302020204" pitchFamily="66" charset="0"/>
                <a:ea typeface="Arial"/>
                <a:cs typeface="Arial"/>
                <a:sym typeface="Arial"/>
              </a:rPr>
              <a:t>will go </a:t>
            </a:r>
            <a:r>
              <a:rPr lang="en-GB" sz="2800" b="0" i="0" u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home about this.</a:t>
            </a:r>
            <a:endParaRPr lang="en-GB" dirty="0">
              <a:latin typeface="Comic Sans MS" panose="030F0702030302020204" pitchFamily="66" charset="0"/>
            </a:endParaRPr>
          </a:p>
          <a:p>
            <a:pPr marL="457200" lvl="0" indent="-279400">
              <a:spcBef>
                <a:spcPts val="1000"/>
              </a:spcBef>
              <a:buClr>
                <a:schemeClr val="accent1"/>
              </a:buClr>
              <a:buSzPts val="2800"/>
            </a:pPr>
            <a:endParaRPr lang="en-GB" sz="2800" b="0" i="0" u="none" dirty="0">
              <a:solidFill>
                <a:srgbClr val="404040"/>
              </a:solidFill>
              <a:latin typeface="Comic Sans MS" panose="030F0702030302020204" pitchFamily="66" charset="0"/>
              <a:ea typeface="Arial"/>
              <a:cs typeface="Arial"/>
              <a:sym typeface="Arial"/>
            </a:endParaRPr>
          </a:p>
          <a:p>
            <a:pPr lvl="1" indent="-457200">
              <a:spcBef>
                <a:spcPts val="1000"/>
              </a:spcBef>
              <a:buClr>
                <a:schemeClr val="accent1"/>
              </a:buClr>
              <a:buSzPts val="2800"/>
              <a:buFont typeface="Noto Sans Symbols"/>
              <a:buChar char="▪"/>
            </a:pPr>
            <a:r>
              <a:rPr lang="en-GB" sz="2800" b="0" i="0" u="none" strike="noStrike" cap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All children taking part will need a </a:t>
            </a:r>
            <a:r>
              <a:rPr lang="en-GB" sz="2800" b="1" i="0" u="none" strike="noStrike" cap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‘roadworthy’ bike </a:t>
            </a:r>
            <a:r>
              <a:rPr lang="en-GB" sz="2800" b="0" i="0" u="none" strike="noStrike" cap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and </a:t>
            </a:r>
            <a:r>
              <a:rPr lang="en-GB" sz="2800" b="1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helmet</a:t>
            </a:r>
            <a:r>
              <a:rPr lang="en-GB" sz="2800" b="0" i="0" u="none" strike="noStrike" cap="none" dirty="0">
                <a:solidFill>
                  <a:srgbClr val="404040"/>
                </a:solidFill>
                <a:latin typeface="Comic Sans MS" panose="030F0702030302020204" pitchFamily="66" charset="0"/>
                <a:ea typeface="Arial"/>
                <a:cs typeface="Arial"/>
                <a:sym typeface="Arial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91812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0" y="158620"/>
            <a:ext cx="99837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Secondary School Choices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4A64D9-0BB2-4537-8916-4ECA8E8144AF}"/>
              </a:ext>
            </a:extLst>
          </p:cNvPr>
          <p:cNvSpPr txBox="1"/>
          <p:nvPr/>
        </p:nvSpPr>
        <p:spPr>
          <a:xfrm>
            <a:off x="447869" y="1175657"/>
            <a:ext cx="11318033" cy="3642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Clr>
                <a:schemeClr val="accent1"/>
              </a:buClr>
              <a:buSzPts val="1800"/>
              <a:buFont typeface="Noto Sans Symbols"/>
              <a:buChar char="▪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Parents are encouraged to apply online.  We can provide support if required.</a:t>
            </a: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pPr marL="342900" lvl="0" indent="-342900">
              <a:spcBef>
                <a:spcPts val="1000"/>
              </a:spcBef>
              <a:buClr>
                <a:schemeClr val="accent1"/>
              </a:buClr>
              <a:buSzPts val="1800"/>
              <a:buFont typeface="Noto Sans Symbols"/>
              <a:buChar char="▪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You can still apply on paper, but you are responsible for ordering the necessary paperwork. Please ask the office if you need help.</a:t>
            </a: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pPr marL="342900" lvl="0" indent="-342900">
              <a:spcBef>
                <a:spcPts val="1000"/>
              </a:spcBef>
              <a:buSzPts val="1800"/>
              <a:buFont typeface="Noto Sans Symbols"/>
              <a:buChar char="▪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Further information can be found at: </a:t>
            </a: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hlinkClick r:id="rId2"/>
              </a:rPr>
              <a:t>https://www.surreycc.gov.uk/schools-and-learning/schools/admissions/secondary</a:t>
            </a: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</a:rPr>
              <a:t> </a:t>
            </a:r>
          </a:p>
          <a:p>
            <a:endParaRPr lang="en-GB" dirty="0"/>
          </a:p>
        </p:txBody>
      </p:sp>
      <p:graphicFrame>
        <p:nvGraphicFramePr>
          <p:cNvPr id="4" name="Google Shape;282;p16">
            <a:extLst>
              <a:ext uri="{FF2B5EF4-FFF2-40B4-BE49-F238E27FC236}">
                <a16:creationId xmlns:a16="http://schemas.microsoft.com/office/drawing/2014/main" id="{FB2C5C22-8214-4828-8494-10CEE143A0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350787"/>
              </p:ext>
            </p:extLst>
          </p:nvPr>
        </p:nvGraphicFramePr>
        <p:xfrm>
          <a:off x="7646031" y="4281880"/>
          <a:ext cx="4401450" cy="23415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2213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7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46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1" i="0" u="none" strike="noStrike" cap="none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Stage of process</a:t>
                      </a:r>
                      <a:endParaRPr sz="1400" u="none" strike="noStrike" cap="none"/>
                    </a:p>
                  </a:txBody>
                  <a:tcPr marL="91425" marR="95250" marT="45725" marB="45725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1" i="0" u="none" strike="noStrike" cap="none" dirty="0">
                          <a:solidFill>
                            <a:srgbClr val="000000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Date</a:t>
                      </a:r>
                      <a:endParaRPr sz="1400" u="none" strike="noStrike" cap="none" dirty="0"/>
                    </a:p>
                  </a:txBody>
                  <a:tcPr marL="95250" marR="95250" marT="45725" marB="45725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56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0" i="0" u="none" strike="noStrike" cap="none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Application period starts</a:t>
                      </a:r>
                      <a:endParaRPr sz="1400" u="none" strike="noStrike" cap="none"/>
                    </a:p>
                  </a:txBody>
                  <a:tcPr marL="91425" marR="95250" marT="45725" marB="45725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1 September 2026</a:t>
                      </a:r>
                      <a:endParaRPr sz="1400" u="none" strike="noStrike" cap="none" dirty="0"/>
                    </a:p>
                  </a:txBody>
                  <a:tcPr marL="95250" marR="95250" marT="45725" marB="45725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56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0" i="0" u="none" strike="noStrike" cap="none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Closing date for applications</a:t>
                      </a:r>
                      <a:endParaRPr sz="1400" u="none" strike="noStrike" cap="none"/>
                    </a:p>
                  </a:txBody>
                  <a:tcPr marL="91425" marR="95250" marT="45725" marB="45725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31 October 2026</a:t>
                      </a:r>
                      <a:endParaRPr sz="1400" u="none" strike="noStrike" cap="none" dirty="0"/>
                    </a:p>
                  </a:txBody>
                  <a:tcPr marL="95250" marR="95250" marT="45725" marB="45725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56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0" i="0" u="none" strike="noStrike" cap="none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Outcome of applications</a:t>
                      </a:r>
                      <a:endParaRPr sz="1400" u="none" strike="noStrike" cap="none"/>
                    </a:p>
                  </a:txBody>
                  <a:tcPr marL="91425" marR="95250" marT="45725" marB="45725" anchor="ctr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en-US" sz="1800" b="0" i="0" u="none" strike="noStrike" cap="none" dirty="0">
                          <a:solidFill>
                            <a:schemeClr val="dk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March 2027</a:t>
                      </a:r>
                      <a:endParaRPr sz="1400" u="none" strike="noStrike" cap="none" dirty="0"/>
                    </a:p>
                  </a:txBody>
                  <a:tcPr marL="95250" marR="95250" marT="45725" marB="45725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EBEBEB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20923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0" y="158620"/>
            <a:ext cx="99837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Parents’ Evening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D6B943-7AC9-4AC1-8CAB-D6173E990E9D}"/>
              </a:ext>
            </a:extLst>
          </p:cNvPr>
          <p:cNvSpPr txBox="1"/>
          <p:nvPr/>
        </p:nvSpPr>
        <p:spPr>
          <a:xfrm>
            <a:off x="1052804" y="1025634"/>
            <a:ext cx="10619792" cy="5006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Clr>
                <a:schemeClr val="accent1"/>
              </a:buClr>
              <a:buSzPts val="2800"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Parent’s consultations:</a:t>
            </a: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pPr marL="457200" lvl="0" indent="-457200">
              <a:spcBef>
                <a:spcPts val="1000"/>
              </a:spcBef>
              <a:buClr>
                <a:schemeClr val="accent1"/>
              </a:buClr>
              <a:buSzPts val="2800"/>
              <a:buFont typeface="Arial" panose="020B0604020202020204" pitchFamily="34" charset="0"/>
              <a:buChar char="•"/>
            </a:pPr>
            <a:endParaRPr lang="en-GB" sz="1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pPr lvl="0" algn="ctr">
              <a:spcBef>
                <a:spcPts val="1000"/>
              </a:spcBef>
              <a:buClr>
                <a:schemeClr val="accent1"/>
              </a:buClr>
              <a:buSzPts val="2800"/>
            </a:pP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Arial"/>
                <a:sym typeface="Arial"/>
              </a:rPr>
              <a:t>Tues – 3rd Nov - 3:40 - 7pm</a:t>
            </a:r>
          </a:p>
          <a:p>
            <a:pPr lvl="0" algn="ctr">
              <a:spcBef>
                <a:spcPts val="1000"/>
              </a:spcBef>
              <a:buClr>
                <a:schemeClr val="accent1"/>
              </a:buClr>
              <a:buSzPts val="2800"/>
            </a:pP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cs typeface="Arial"/>
                <a:sym typeface="Arial"/>
              </a:rPr>
              <a:t>Thurs – 5th Nov - 3:30 - 7pm</a:t>
            </a:r>
          </a:p>
          <a:p>
            <a:pPr lvl="0" algn="ctr">
              <a:spcBef>
                <a:spcPts val="1000"/>
              </a:spcBef>
              <a:buClr>
                <a:schemeClr val="accent1"/>
              </a:buClr>
              <a:buSzPts val="2800"/>
            </a:pPr>
            <a:endParaRPr lang="en-GB" dirty="0">
              <a:solidFill>
                <a:srgbClr val="0070C0"/>
              </a:solidFill>
              <a:latin typeface="Comic Sans MS" panose="030F0702030302020204" pitchFamily="66" charset="0"/>
              <a:cs typeface="Arial"/>
              <a:sym typeface="Arial"/>
            </a:endParaRPr>
          </a:p>
          <a:p>
            <a:pPr lvl="0">
              <a:spcBef>
                <a:spcPts val="1000"/>
              </a:spcBef>
              <a:buClr>
                <a:schemeClr val="accent1"/>
              </a:buClr>
              <a:buSzPts val="2400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These appointments are for 10 minutes and can be made by signing up online or calling the office.</a:t>
            </a:r>
          </a:p>
          <a:p>
            <a:pPr lvl="0">
              <a:spcBef>
                <a:spcPts val="1000"/>
              </a:spcBef>
              <a:buClr>
                <a:schemeClr val="accent1"/>
              </a:buClr>
              <a:buSzPts val="2400"/>
            </a:pPr>
            <a:endParaRPr lang="en-GB" sz="24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pPr lvl="0">
              <a:spcBef>
                <a:spcPts val="1000"/>
              </a:spcBef>
              <a:buClr>
                <a:schemeClr val="accent1"/>
              </a:buClr>
              <a:buSzPts val="2400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A parentmail will be sent out once the appointment times are made available.</a:t>
            </a: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27237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FF6CADB-A2C6-4170-AFE6-D7FBA921376D}"/>
              </a:ext>
            </a:extLst>
          </p:cNvPr>
          <p:cNvSpPr txBox="1"/>
          <p:nvPr/>
        </p:nvSpPr>
        <p:spPr>
          <a:xfrm>
            <a:off x="942390" y="158620"/>
            <a:ext cx="99837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Year 6 – Contact Us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11C6AE-48C4-46BA-A98F-D6083FD5773F}"/>
              </a:ext>
            </a:extLst>
          </p:cNvPr>
          <p:cNvSpPr txBox="1"/>
          <p:nvPr/>
        </p:nvSpPr>
        <p:spPr>
          <a:xfrm>
            <a:off x="4110133" y="5471665"/>
            <a:ext cx="36482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Questions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FEA497-C32D-4293-8B79-C1C4FEA56512}"/>
              </a:ext>
            </a:extLst>
          </p:cNvPr>
          <p:cNvSpPr txBox="1"/>
          <p:nvPr/>
        </p:nvSpPr>
        <p:spPr>
          <a:xfrm>
            <a:off x="662473" y="1156996"/>
            <a:ext cx="10758195" cy="4516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228600">
              <a:buClr>
                <a:srgbClr val="000000"/>
              </a:buClr>
              <a:buSzPts val="3000"/>
              <a:buChar char="•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Should you have any worries or concerns, please let your child’s class teacher know.</a:t>
            </a: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pPr marL="342900" lvl="0" indent="-228600">
              <a:buSzPts val="3000"/>
            </a:pP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  <a:sym typeface="Arial"/>
            </a:endParaRPr>
          </a:p>
          <a:p>
            <a:pPr marL="342900" lvl="0" indent="-228600">
              <a:spcBef>
                <a:spcPts val="700"/>
              </a:spcBef>
              <a:buClr>
                <a:srgbClr val="000000"/>
              </a:buClr>
              <a:buSzPts val="3000"/>
              <a:buChar char="•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Please contact us via school office if you wish to email/speak to us directly.</a:t>
            </a:r>
          </a:p>
          <a:p>
            <a:pPr marL="342900" lvl="0" indent="-228600">
              <a:spcBef>
                <a:spcPts val="700"/>
              </a:spcBef>
              <a:buClr>
                <a:srgbClr val="000000"/>
              </a:buClr>
              <a:buSzPts val="3000"/>
              <a:buChar char="•"/>
            </a:pP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  <a:sym typeface="Arial"/>
            </a:endParaRPr>
          </a:p>
          <a:p>
            <a:pPr marL="342900" lvl="0" indent="-228600">
              <a:spcBef>
                <a:spcPts val="700"/>
              </a:spcBef>
              <a:buClr>
                <a:srgbClr val="000000"/>
              </a:buClr>
              <a:buSzPts val="3000"/>
              <a:buChar char="•"/>
            </a:pPr>
            <a:r>
              <a:rPr lang="en-GB" sz="2800" dirty="0">
                <a:solidFill>
                  <a:srgbClr val="404040"/>
                </a:solidFill>
                <a:latin typeface="Comic Sans MS" panose="030F0702030302020204" pitchFamily="66" charset="0"/>
                <a:cs typeface="Arial"/>
                <a:sym typeface="Arial"/>
              </a:rPr>
              <a:t>Our doors are always open – pop and see us – before or after school – just let us know and we can arrange a time to suit you.</a:t>
            </a:r>
            <a:endParaRPr lang="en-GB" sz="2800" dirty="0">
              <a:solidFill>
                <a:srgbClr val="404040"/>
              </a:solidFill>
              <a:latin typeface="Comic Sans MS" panose="030F0702030302020204" pitchFamily="66" charset="0"/>
              <a:cs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42621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1002</Words>
  <Application>Microsoft Office PowerPoint</Application>
  <PresentationFormat>Widescreen</PresentationFormat>
  <Paragraphs>151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Century Gothic</vt:lpstr>
      <vt:lpstr>Comic Sans MS</vt:lpstr>
      <vt:lpstr>Noto Sans Symbols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Evans</dc:creator>
  <cp:lastModifiedBy>Jackie Rzepka</cp:lastModifiedBy>
  <cp:revision>13</cp:revision>
  <dcterms:created xsi:type="dcterms:W3CDTF">2026-09-14T10:26:22Z</dcterms:created>
  <dcterms:modified xsi:type="dcterms:W3CDTF">2026-09-16T13:30:17Z</dcterms:modified>
</cp:coreProperties>
</file>