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8"/>
  </p:notesMasterIdLst>
  <p:handoutMasterIdLst>
    <p:handoutMasterId r:id="rId29"/>
  </p:handoutMasterIdLst>
  <p:sldIdLst>
    <p:sldId id="256" r:id="rId5"/>
    <p:sldId id="260" r:id="rId6"/>
    <p:sldId id="264" r:id="rId7"/>
    <p:sldId id="291" r:id="rId8"/>
    <p:sldId id="263" r:id="rId9"/>
    <p:sldId id="292" r:id="rId10"/>
    <p:sldId id="293" r:id="rId11"/>
    <p:sldId id="308" r:id="rId12"/>
    <p:sldId id="294" r:id="rId13"/>
    <p:sldId id="296" r:id="rId14"/>
    <p:sldId id="295" r:id="rId15"/>
    <p:sldId id="297" r:id="rId16"/>
    <p:sldId id="298" r:id="rId17"/>
    <p:sldId id="299" r:id="rId18"/>
    <p:sldId id="301" r:id="rId19"/>
    <p:sldId id="302" r:id="rId20"/>
    <p:sldId id="303" r:id="rId21"/>
    <p:sldId id="269" r:id="rId22"/>
    <p:sldId id="307" r:id="rId23"/>
    <p:sldId id="305" r:id="rId24"/>
    <p:sldId id="309" r:id="rId25"/>
    <p:sldId id="306" r:id="rId26"/>
    <p:sldId id="273"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17964-F766-4976-ABD7-A011E3EFA6D0}">
          <p14:sldIdLst>
            <p14:sldId id="256"/>
            <p14:sldId id="260"/>
            <p14:sldId id="264"/>
            <p14:sldId id="291"/>
            <p14:sldId id="263"/>
            <p14:sldId id="292"/>
            <p14:sldId id="293"/>
            <p14:sldId id="308"/>
            <p14:sldId id="294"/>
            <p14:sldId id="296"/>
            <p14:sldId id="295"/>
            <p14:sldId id="297"/>
            <p14:sldId id="298"/>
            <p14:sldId id="299"/>
            <p14:sldId id="301"/>
            <p14:sldId id="302"/>
            <p14:sldId id="303"/>
            <p14:sldId id="269"/>
            <p14:sldId id="307"/>
          </p14:sldIdLst>
        </p14:section>
        <p14:section name="Untitled Section" id="{11367296-610B-448A-A8CC-6B7ED7D9745C}">
          <p14:sldIdLst>
            <p14:sldId id="305"/>
            <p14:sldId id="309"/>
            <p14:sldId id="306"/>
            <p14:sldId id="2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FFCC"/>
    <a:srgbClr val="FF0066"/>
    <a:srgbClr val="FF99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712" autoAdjust="0"/>
  </p:normalViewPr>
  <p:slideViewPr>
    <p:cSldViewPr snapToGrid="0">
      <p:cViewPr varScale="1">
        <p:scale>
          <a:sx n="73" d="100"/>
          <a:sy n="73" d="100"/>
        </p:scale>
        <p:origin x="63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A32548F-F9AF-43B4-A132-7EF8DB36D131}" type="datetimeFigureOut">
              <a:rPr lang="en-GB" smtClean="0"/>
              <a:t>15/10/2024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14F09FF-867D-4757-8A5A-0DF5EA497231}" type="slidenum">
              <a:rPr lang="en-GB" smtClean="0"/>
              <a:t>‹#›</a:t>
            </a:fld>
            <a:endParaRPr lang="en-GB"/>
          </a:p>
        </p:txBody>
      </p:sp>
    </p:spTree>
    <p:extLst>
      <p:ext uri="{BB962C8B-B14F-4D97-AF65-F5344CB8AC3E}">
        <p14:creationId xmlns:p14="http://schemas.microsoft.com/office/powerpoint/2010/main" val="37004364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A798B7E-6604-4F74-86DB-B30627D56244}" type="datetimeFigureOut">
              <a:rPr lang="en-US" smtClean="0"/>
              <a:t>10/15/2024</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3F28A1F-3E69-47E5-AE93-E7F2155A242D}" type="slidenum">
              <a:rPr lang="en-US" smtClean="0"/>
              <a:t>‹#›</a:t>
            </a:fld>
            <a:endParaRPr lang="en-US" dirty="0"/>
          </a:p>
        </p:txBody>
      </p:sp>
    </p:spTree>
    <p:extLst>
      <p:ext uri="{BB962C8B-B14F-4D97-AF65-F5344CB8AC3E}">
        <p14:creationId xmlns:p14="http://schemas.microsoft.com/office/powerpoint/2010/main" val="2075933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8B13-3B32-4354-B2B5-3165F2F6E65F}"/>
              </a:ext>
            </a:extLst>
          </p:cNvPr>
          <p:cNvSpPr>
            <a:spLocks noGrp="1"/>
          </p:cNvSpPr>
          <p:nvPr>
            <p:ph type="title"/>
          </p:nvPr>
        </p:nvSpPr>
        <p:spPr>
          <a:xfrm>
            <a:off x="7873611" y="1676409"/>
            <a:ext cx="3923999" cy="2436592"/>
          </a:xfrm>
        </p:spPr>
        <p:txBody>
          <a:bodyPr lIns="0" tIns="0" rIns="0" bIns="0" anchor="b">
            <a:noAutofit/>
          </a:bodyPr>
          <a:lstStyle>
            <a:lvl1pPr>
              <a:lnSpc>
                <a:spcPct val="70000"/>
              </a:lnSpc>
              <a:defRPr sz="7200" spc="-300"/>
            </a:lvl1pPr>
          </a:lstStyle>
          <a:p>
            <a:r>
              <a:rPr lang="en-US" smtClean="0"/>
              <a:t>Click to edit Master title style</a:t>
            </a:r>
            <a:endParaRPr lang="en-US" dirty="0"/>
          </a:p>
        </p:txBody>
      </p:sp>
      <p:sp>
        <p:nvSpPr>
          <p:cNvPr id="4" name="Text Placeholder 3">
            <a:extLst>
              <a:ext uri="{FF2B5EF4-FFF2-40B4-BE49-F238E27FC236}">
                <a16:creationId xmlns:a16="http://schemas.microsoft.com/office/drawing/2014/main" id="{16BB88CF-DF4F-4857-8602-72BCF5DDCDA1}"/>
              </a:ext>
            </a:extLst>
          </p:cNvPr>
          <p:cNvSpPr>
            <a:spLocks noGrp="1"/>
          </p:cNvSpPr>
          <p:nvPr>
            <p:ph type="body" sz="half" idx="2" hasCustomPrompt="1"/>
          </p:nvPr>
        </p:nvSpPr>
        <p:spPr>
          <a:xfrm>
            <a:off x="7873612" y="4611901"/>
            <a:ext cx="3924000" cy="684000"/>
          </a:xfrm>
        </p:spPr>
        <p:txBody>
          <a:bodyPr lIns="0" tIns="0" rIns="0" bIns="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cxnSp>
        <p:nvCxnSpPr>
          <p:cNvPr id="12" name="Straight Connector 11">
            <a:extLst>
              <a:ext uri="{FF2B5EF4-FFF2-40B4-BE49-F238E27FC236}">
                <a16:creationId xmlns:a16="http://schemas.microsoft.com/office/drawing/2014/main" id="{A7EEBB7C-1679-4665-8688-1FA973E73DC1}"/>
              </a:ext>
            </a:extLst>
          </p:cNvPr>
          <p:cNvCxnSpPr/>
          <p:nvPr userDrawn="1"/>
        </p:nvCxnSpPr>
        <p:spPr>
          <a:xfrm>
            <a:off x="7874732" y="4373775"/>
            <a:ext cx="3924000" cy="0"/>
          </a:xfrm>
          <a:prstGeom prst="line">
            <a:avLst/>
          </a:prstGeom>
          <a:ln w="63500">
            <a:gradFill>
              <a:gsLst>
                <a:gs pos="0">
                  <a:schemeClr val="accent2"/>
                </a:gs>
                <a:gs pos="100000">
                  <a:schemeClr val="accent2">
                    <a:lumMod val="50000"/>
                  </a:schemeClr>
                </a:gs>
              </a:gsLst>
              <a:lin ang="0" scaled="0"/>
            </a:gradFill>
            <a:roun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F1E3214F-3A93-4A1C-920D-D86BE35A58FB}"/>
              </a:ext>
            </a:extLst>
          </p:cNvPr>
          <p:cNvSpPr/>
          <p:nvPr userDrawn="1"/>
        </p:nvSpPr>
        <p:spPr>
          <a:xfrm>
            <a:off x="0" y="1"/>
            <a:ext cx="7512000" cy="67214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lide Number Placeholder 2">
            <a:extLst>
              <a:ext uri="{FF2B5EF4-FFF2-40B4-BE49-F238E27FC236}">
                <a16:creationId xmlns:a16="http://schemas.microsoft.com/office/drawing/2014/main" id="{213E97E5-C83B-444A-8C07-35D699E7C342}"/>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2226532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8B13-3B32-4354-B2B5-3165F2F6E65F}"/>
              </a:ext>
            </a:extLst>
          </p:cNvPr>
          <p:cNvSpPr>
            <a:spLocks noGrp="1"/>
          </p:cNvSpPr>
          <p:nvPr>
            <p:ph type="title"/>
          </p:nvPr>
        </p:nvSpPr>
        <p:spPr>
          <a:xfrm>
            <a:off x="7873611" y="1676409"/>
            <a:ext cx="3923999" cy="2436592"/>
          </a:xfrm>
        </p:spPr>
        <p:txBody>
          <a:bodyPr lIns="0" tIns="0" rIns="0" bIns="0" anchor="b">
            <a:noAutofit/>
          </a:bodyPr>
          <a:lstStyle>
            <a:lvl1pPr>
              <a:lnSpc>
                <a:spcPct val="70000"/>
              </a:lnSpc>
              <a:defRPr sz="7200" spc="-300"/>
            </a:lvl1pPr>
          </a:lstStyle>
          <a:p>
            <a:r>
              <a:rPr lang="en-US" smtClean="0"/>
              <a:t>Click to edit Master title style</a:t>
            </a:r>
            <a:endParaRPr lang="en-US" dirty="0"/>
          </a:p>
        </p:txBody>
      </p:sp>
      <p:sp>
        <p:nvSpPr>
          <p:cNvPr id="4" name="Text Placeholder 3">
            <a:extLst>
              <a:ext uri="{FF2B5EF4-FFF2-40B4-BE49-F238E27FC236}">
                <a16:creationId xmlns:a16="http://schemas.microsoft.com/office/drawing/2014/main" id="{16BB88CF-DF4F-4857-8602-72BCF5DDCDA1}"/>
              </a:ext>
            </a:extLst>
          </p:cNvPr>
          <p:cNvSpPr>
            <a:spLocks noGrp="1"/>
          </p:cNvSpPr>
          <p:nvPr>
            <p:ph type="body" sz="half" idx="2" hasCustomPrompt="1"/>
          </p:nvPr>
        </p:nvSpPr>
        <p:spPr>
          <a:xfrm>
            <a:off x="7873612" y="4611901"/>
            <a:ext cx="3924000" cy="684000"/>
          </a:xfrm>
        </p:spPr>
        <p:txBody>
          <a:bodyPr lIns="0" tIns="0" rIns="0" bIns="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cxnSp>
        <p:nvCxnSpPr>
          <p:cNvPr id="12" name="Straight Connector 11">
            <a:extLst>
              <a:ext uri="{FF2B5EF4-FFF2-40B4-BE49-F238E27FC236}">
                <a16:creationId xmlns:a16="http://schemas.microsoft.com/office/drawing/2014/main" id="{A7EEBB7C-1679-4665-8688-1FA973E73DC1}"/>
              </a:ext>
            </a:extLst>
          </p:cNvPr>
          <p:cNvCxnSpPr/>
          <p:nvPr userDrawn="1"/>
        </p:nvCxnSpPr>
        <p:spPr>
          <a:xfrm>
            <a:off x="7874732" y="4373775"/>
            <a:ext cx="3924000" cy="0"/>
          </a:xfrm>
          <a:prstGeom prst="line">
            <a:avLst/>
          </a:prstGeom>
          <a:ln w="63500">
            <a:gradFill>
              <a:gsLst>
                <a:gs pos="0">
                  <a:schemeClr val="accent2"/>
                </a:gs>
                <a:gs pos="100000">
                  <a:schemeClr val="accent2">
                    <a:lumMod val="50000"/>
                  </a:schemeClr>
                </a:gs>
              </a:gsLst>
              <a:lin ang="0" scaled="0"/>
            </a:gradFill>
            <a:roun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F1E3214F-3A93-4A1C-920D-D86BE35A58FB}"/>
              </a:ext>
            </a:extLst>
          </p:cNvPr>
          <p:cNvSpPr/>
          <p:nvPr userDrawn="1"/>
        </p:nvSpPr>
        <p:spPr>
          <a:xfrm>
            <a:off x="0" y="1"/>
            <a:ext cx="7512000" cy="67214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lide Number Placeholder 2">
            <a:extLst>
              <a:ext uri="{FF2B5EF4-FFF2-40B4-BE49-F238E27FC236}">
                <a16:creationId xmlns:a16="http://schemas.microsoft.com/office/drawing/2014/main" id="{213E97E5-C83B-444A-8C07-35D699E7C342}"/>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
        <p:nvSpPr>
          <p:cNvPr id="8" name="Picture Placeholder 2">
            <a:extLst>
              <a:ext uri="{FF2B5EF4-FFF2-40B4-BE49-F238E27FC236}">
                <a16:creationId xmlns:a16="http://schemas.microsoft.com/office/drawing/2014/main" id="{2641ECAC-0557-4843-8433-067E4414E2F5}"/>
              </a:ext>
            </a:extLst>
          </p:cNvPr>
          <p:cNvSpPr>
            <a:spLocks noGrp="1"/>
          </p:cNvSpPr>
          <p:nvPr>
            <p:ph type="pic" idx="1" hasCustomPrompt="1"/>
          </p:nvPr>
        </p:nvSpPr>
        <p:spPr>
          <a:xfrm>
            <a:off x="-1" y="0"/>
            <a:ext cx="7512001" cy="6727855"/>
          </a:xfrm>
          <a:solidFill>
            <a:schemeClr val="tx1">
              <a:lumMod val="85000"/>
              <a:lumOff val="15000"/>
            </a:schemeClr>
          </a:solidFill>
        </p:spPr>
        <p:txBody>
          <a:bodyPr anchor="ctr">
            <a:normAutofit/>
          </a:bodyPr>
          <a:lstStyle>
            <a:lvl1pPr marL="0" indent="0" algn="ctr">
              <a:buNone/>
              <a:defRPr sz="1400" i="1"/>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Insert Your Picture Here</a:t>
            </a:r>
          </a:p>
        </p:txBody>
      </p:sp>
    </p:spTree>
    <p:extLst>
      <p:ext uri="{BB962C8B-B14F-4D97-AF65-F5344CB8AC3E}">
        <p14:creationId xmlns:p14="http://schemas.microsoft.com/office/powerpoint/2010/main" val="3394383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1AD08-4E28-4191-9B62-EAD61608E5CF}"/>
              </a:ext>
            </a:extLst>
          </p:cNvPr>
          <p:cNvSpPr>
            <a:spLocks noGrp="1"/>
          </p:cNvSpPr>
          <p:nvPr>
            <p:ph type="title"/>
          </p:nvPr>
        </p:nvSpPr>
        <p:spPr>
          <a:xfrm>
            <a:off x="838200" y="611076"/>
            <a:ext cx="6273800" cy="833663"/>
          </a:xfrm>
          <a:solidFill>
            <a:schemeClr val="accent2">
              <a:lumMod val="50000"/>
            </a:schemeClr>
          </a:solidFill>
        </p:spPr>
        <p:txBody>
          <a:bodyPr tIns="108000" bIns="108000">
            <a:spAutoFit/>
          </a:bodyPr>
          <a:lstStyle>
            <a:lvl1pPr>
              <a:lnSpc>
                <a:spcPct val="100000"/>
              </a:lnSpc>
              <a:defRPr sz="40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0BF853D-76DB-46F3-AF6C-1E77C8E06AA9}"/>
              </a:ext>
            </a:extLst>
          </p:cNvPr>
          <p:cNvSpPr>
            <a:spLocks noGrp="1"/>
          </p:cNvSpPr>
          <p:nvPr>
            <p:ph idx="1"/>
          </p:nvPr>
        </p:nvSpPr>
        <p:spPr>
          <a:xfrm>
            <a:off x="838200" y="1825625"/>
            <a:ext cx="62738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a:extLst>
              <a:ext uri="{FF2B5EF4-FFF2-40B4-BE49-F238E27FC236}">
                <a16:creationId xmlns:a16="http://schemas.microsoft.com/office/drawing/2014/main" id="{0660D61A-B9FD-4DFF-AC42-4069DAFE238C}"/>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383923665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Wide">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1AD08-4E28-4191-9B62-EAD61608E5CF}"/>
              </a:ext>
            </a:extLst>
          </p:cNvPr>
          <p:cNvSpPr>
            <a:spLocks noGrp="1"/>
          </p:cNvSpPr>
          <p:nvPr>
            <p:ph type="title"/>
          </p:nvPr>
        </p:nvSpPr>
        <p:spPr>
          <a:xfrm>
            <a:off x="838200" y="611077"/>
            <a:ext cx="6273800" cy="833663"/>
          </a:xfrm>
          <a:solidFill>
            <a:schemeClr val="accent2">
              <a:lumMod val="50000"/>
            </a:schemeClr>
          </a:solidFill>
        </p:spPr>
        <p:txBody>
          <a:bodyPr vert="horz" lIns="91440" tIns="108000" rIns="91440" bIns="108000" rtlCol="0" anchor="ctr">
            <a:spAutoFit/>
          </a:bodyPr>
          <a:lstStyle>
            <a:lvl1pPr>
              <a:defRPr lang="en-US" sz="4000"/>
            </a:lvl1pPr>
          </a:lstStyle>
          <a:p>
            <a:pPr lvl="0">
              <a:lnSpc>
                <a:spcPct val="100000"/>
              </a:lnSpc>
            </a:pPr>
            <a:r>
              <a:rPr lang="en-US" smtClean="0"/>
              <a:t>Click to edit Master title style</a:t>
            </a:r>
            <a:endParaRPr lang="en-US" dirty="0"/>
          </a:p>
        </p:txBody>
      </p:sp>
      <p:sp>
        <p:nvSpPr>
          <p:cNvPr id="3" name="Content Placeholder 2">
            <a:extLst>
              <a:ext uri="{FF2B5EF4-FFF2-40B4-BE49-F238E27FC236}">
                <a16:creationId xmlns:a16="http://schemas.microsoft.com/office/drawing/2014/main" id="{90BF853D-76DB-46F3-AF6C-1E77C8E06AA9}"/>
              </a:ext>
            </a:extLst>
          </p:cNvPr>
          <p:cNvSpPr>
            <a:spLocks noGrp="1"/>
          </p:cNvSpPr>
          <p:nvPr>
            <p:ph idx="1"/>
          </p:nvPr>
        </p:nvSpPr>
        <p:spPr>
          <a:xfrm>
            <a:off x="838200" y="1825625"/>
            <a:ext cx="10515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a:extLst>
              <a:ext uri="{FF2B5EF4-FFF2-40B4-BE49-F238E27FC236}">
                <a16:creationId xmlns:a16="http://schemas.microsoft.com/office/drawing/2014/main" id="{0660D61A-B9FD-4DFF-AC42-4069DAFE238C}"/>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159457105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Right">
    <p:spTree>
      <p:nvGrpSpPr>
        <p:cNvPr id="1" name=""/>
        <p:cNvGrpSpPr/>
        <p:nvPr/>
      </p:nvGrpSpPr>
      <p:grpSpPr>
        <a:xfrm>
          <a:off x="0" y="0"/>
          <a:ext cx="0" cy="0"/>
          <a:chOff x="0" y="0"/>
          <a:chExt cx="0" cy="0"/>
        </a:xfrm>
      </p:grpSpPr>
      <p:sp>
        <p:nvSpPr>
          <p:cNvPr id="7" name="Picture Placeholder 2">
            <a:extLst>
              <a:ext uri="{FF2B5EF4-FFF2-40B4-BE49-F238E27FC236}">
                <a16:creationId xmlns:a16="http://schemas.microsoft.com/office/drawing/2014/main" id="{6D3C5ED2-B01D-4104-B193-BC78D76A4646}"/>
              </a:ext>
            </a:extLst>
          </p:cNvPr>
          <p:cNvSpPr>
            <a:spLocks noGrp="1"/>
          </p:cNvSpPr>
          <p:nvPr>
            <p:ph type="pic" idx="11" hasCustomPrompt="1"/>
          </p:nvPr>
        </p:nvSpPr>
        <p:spPr>
          <a:xfrm>
            <a:off x="0" y="0"/>
            <a:ext cx="6305550" cy="6721475"/>
          </a:xfrm>
          <a:noFill/>
        </p:spPr>
        <p:txBody>
          <a:bodyPr anchor="ctr">
            <a:normAutofit/>
          </a:bodyPr>
          <a:lstStyle>
            <a:lvl1pPr marL="0" indent="0" algn="ctr">
              <a:buNone/>
              <a:defRPr sz="1400" i="1"/>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Insert Your Picture Here</a:t>
            </a:r>
          </a:p>
        </p:txBody>
      </p:sp>
      <p:sp>
        <p:nvSpPr>
          <p:cNvPr id="2" name="Title 1">
            <a:extLst>
              <a:ext uri="{FF2B5EF4-FFF2-40B4-BE49-F238E27FC236}">
                <a16:creationId xmlns:a16="http://schemas.microsoft.com/office/drawing/2014/main" id="{FE91AD08-4E28-4191-9B62-EAD61608E5CF}"/>
              </a:ext>
            </a:extLst>
          </p:cNvPr>
          <p:cNvSpPr>
            <a:spLocks noGrp="1"/>
          </p:cNvSpPr>
          <p:nvPr>
            <p:ph type="title" hasCustomPrompt="1"/>
          </p:nvPr>
        </p:nvSpPr>
        <p:spPr>
          <a:xfrm>
            <a:off x="6657974" y="611077"/>
            <a:ext cx="4695825" cy="833663"/>
          </a:xfrm>
          <a:solidFill>
            <a:schemeClr val="accent2">
              <a:lumMod val="50000"/>
            </a:schemeClr>
          </a:solidFill>
        </p:spPr>
        <p:txBody>
          <a:bodyPr wrap="square" tIns="108000" bIns="108000">
            <a:spAutoFit/>
          </a:bodyPr>
          <a:lstStyle>
            <a:lvl1pPr>
              <a:lnSpc>
                <a:spcPct val="100000"/>
              </a:lnSpc>
              <a:defRPr sz="4000"/>
            </a:lvl1pPr>
          </a:lstStyle>
          <a:p>
            <a:r>
              <a:rPr lang="en-US" dirty="0"/>
              <a:t>Edit Master title style</a:t>
            </a:r>
          </a:p>
        </p:txBody>
      </p:sp>
      <p:sp>
        <p:nvSpPr>
          <p:cNvPr id="3" name="Content Placeholder 2">
            <a:extLst>
              <a:ext uri="{FF2B5EF4-FFF2-40B4-BE49-F238E27FC236}">
                <a16:creationId xmlns:a16="http://schemas.microsoft.com/office/drawing/2014/main" id="{90BF853D-76DB-46F3-AF6C-1E77C8E06AA9}"/>
              </a:ext>
            </a:extLst>
          </p:cNvPr>
          <p:cNvSpPr>
            <a:spLocks noGrp="1"/>
          </p:cNvSpPr>
          <p:nvPr>
            <p:ph idx="1"/>
          </p:nvPr>
        </p:nvSpPr>
        <p:spPr>
          <a:xfrm>
            <a:off x="6657974" y="1825625"/>
            <a:ext cx="4695826"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a:extLst>
              <a:ext uri="{FF2B5EF4-FFF2-40B4-BE49-F238E27FC236}">
                <a16:creationId xmlns:a16="http://schemas.microsoft.com/office/drawing/2014/main" id="{0660D61A-B9FD-4DFF-AC42-4069DAFE238C}"/>
              </a:ext>
            </a:extLst>
          </p:cNvPr>
          <p:cNvSpPr>
            <a:spLocks noGrp="1"/>
          </p:cNvSpPr>
          <p:nvPr>
            <p:ph type="sldNum" sz="quarter" idx="10"/>
          </p:nvPr>
        </p:nvSpPr>
        <p:spPr>
          <a:xfrm>
            <a:off x="11353800" y="6361475"/>
            <a:ext cx="838200" cy="360000"/>
          </a:xfrm>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1797904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 Horizontal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1AD08-4E28-4191-9B62-EAD61608E5CF}"/>
              </a:ext>
            </a:extLst>
          </p:cNvPr>
          <p:cNvSpPr>
            <a:spLocks noGrp="1"/>
          </p:cNvSpPr>
          <p:nvPr>
            <p:ph type="title"/>
          </p:nvPr>
        </p:nvSpPr>
        <p:spPr>
          <a:xfrm>
            <a:off x="0" y="1"/>
            <a:ext cx="4305300" cy="6721472"/>
          </a:xfrm>
          <a:gradFill>
            <a:gsLst>
              <a:gs pos="1000">
                <a:schemeClr val="tx1">
                  <a:lumMod val="85000"/>
                  <a:lumOff val="15000"/>
                </a:schemeClr>
              </a:gs>
              <a:gs pos="100000">
                <a:schemeClr val="accent2">
                  <a:lumMod val="50000"/>
                </a:schemeClr>
              </a:gs>
            </a:gsLst>
            <a:lin ang="12600000" scaled="0"/>
          </a:gradFill>
        </p:spPr>
        <p:txBody>
          <a:bodyPr vert="horz" lIns="396000" tIns="0" rIns="396000" bIns="0" rtlCol="0" anchor="ctr">
            <a:noAutofit/>
          </a:bodyPr>
          <a:lstStyle>
            <a:lvl1pPr algn="r">
              <a:lnSpc>
                <a:spcPct val="70000"/>
              </a:lnSpc>
              <a:defRPr lang="en-US" sz="5200" b="0" spc="-150" dirty="0"/>
            </a:lvl1pPr>
          </a:lstStyle>
          <a:p>
            <a:pPr lvl="0" algn="r"/>
            <a:r>
              <a:rPr lang="en-US" smtClean="0"/>
              <a:t>Click to edit Master title style</a:t>
            </a:r>
            <a:endParaRPr lang="en-US" dirty="0"/>
          </a:p>
        </p:txBody>
      </p:sp>
      <p:sp>
        <p:nvSpPr>
          <p:cNvPr id="3" name="Content Placeholder 2">
            <a:extLst>
              <a:ext uri="{FF2B5EF4-FFF2-40B4-BE49-F238E27FC236}">
                <a16:creationId xmlns:a16="http://schemas.microsoft.com/office/drawing/2014/main" id="{90BF853D-76DB-46F3-AF6C-1E77C8E06AA9}"/>
              </a:ext>
            </a:extLst>
          </p:cNvPr>
          <p:cNvSpPr>
            <a:spLocks noGrp="1"/>
          </p:cNvSpPr>
          <p:nvPr>
            <p:ph idx="1"/>
          </p:nvPr>
        </p:nvSpPr>
        <p:spPr>
          <a:xfrm>
            <a:off x="4705350" y="365124"/>
            <a:ext cx="6648448" cy="5984875"/>
          </a:xfrm>
        </p:spPr>
        <p:txBody>
          <a:bodyPr lIns="108000" tIns="108000" rIns="108000" bIns="108000" anchor="ct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Slide Number Placeholder 13">
            <a:extLst>
              <a:ext uri="{FF2B5EF4-FFF2-40B4-BE49-F238E27FC236}">
                <a16:creationId xmlns:a16="http://schemas.microsoft.com/office/drawing/2014/main" id="{7746CAFB-2B99-470B-B55B-9BF378E3A04B}"/>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1160496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 Horizontal 2">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65237DA4-112F-40B2-8C8C-EB23506D9C45}"/>
              </a:ext>
            </a:extLst>
          </p:cNvPr>
          <p:cNvSpPr>
            <a:spLocks noGrp="1"/>
          </p:cNvSpPr>
          <p:nvPr>
            <p:ph type="title"/>
          </p:nvPr>
        </p:nvSpPr>
        <p:spPr>
          <a:xfrm>
            <a:off x="7512000" y="0"/>
            <a:ext cx="4680000" cy="6721473"/>
          </a:xfrm>
          <a:gradFill>
            <a:gsLst>
              <a:gs pos="1000">
                <a:schemeClr val="tx1">
                  <a:lumMod val="85000"/>
                  <a:lumOff val="15000"/>
                </a:schemeClr>
              </a:gs>
              <a:gs pos="100000">
                <a:schemeClr val="accent2">
                  <a:lumMod val="50000"/>
                </a:schemeClr>
              </a:gs>
            </a:gsLst>
            <a:lin ang="12600000" scaled="0"/>
          </a:gradFill>
        </p:spPr>
        <p:txBody>
          <a:bodyPr lIns="396000" rIns="396000">
            <a:normAutofit/>
          </a:bodyPr>
          <a:lstStyle>
            <a:lvl1pPr>
              <a:lnSpc>
                <a:spcPct val="70000"/>
              </a:lnSpc>
              <a:defRPr sz="5200" spc="-150"/>
            </a:lvl1p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90BF853D-76DB-46F3-AF6C-1E77C8E06AA9}"/>
              </a:ext>
            </a:extLst>
          </p:cNvPr>
          <p:cNvSpPr>
            <a:spLocks noGrp="1"/>
          </p:cNvSpPr>
          <p:nvPr>
            <p:ph idx="1"/>
          </p:nvPr>
        </p:nvSpPr>
        <p:spPr>
          <a:xfrm>
            <a:off x="838200" y="365124"/>
            <a:ext cx="6156323" cy="5984875"/>
          </a:xfrm>
        </p:spPr>
        <p:txBody>
          <a:bodyPr lIns="108000" tIns="108000" rIns="108000" bIns="108000"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Slide Number Placeholder 13">
            <a:extLst>
              <a:ext uri="{FF2B5EF4-FFF2-40B4-BE49-F238E27FC236}">
                <a16:creationId xmlns:a16="http://schemas.microsoft.com/office/drawing/2014/main" id="{7746CAFB-2B99-470B-B55B-9BF378E3A04B}"/>
              </a:ext>
            </a:extLst>
          </p:cNvPr>
          <p:cNvSpPr>
            <a:spLocks noGrp="1"/>
          </p:cNvSpPr>
          <p:nvPr>
            <p:ph type="sldNum" sz="quarter" idx="10"/>
          </p:nvPr>
        </p:nvSpPr>
        <p:spPr>
          <a:solidFill>
            <a:schemeClr val="bg1">
              <a:lumMod val="85000"/>
            </a:schemeClr>
          </a:solidFill>
        </p:spPr>
        <p:txBody>
          <a:bodyPr/>
          <a:lstStyle>
            <a:lvl1pPr>
              <a:defRPr>
                <a:solidFill>
                  <a:schemeClr val="tx1">
                    <a:lumMod val="85000"/>
                    <a:lumOff val="15000"/>
                  </a:schemeClr>
                </a:solidFill>
              </a:defRPr>
            </a:lvl1p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364498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Horizontal 3">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660D61A-B9FD-4DFF-AC42-4069DAFE238C}"/>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
        <p:nvSpPr>
          <p:cNvPr id="5" name="Content Placeholder 2">
            <a:extLst>
              <a:ext uri="{FF2B5EF4-FFF2-40B4-BE49-F238E27FC236}">
                <a16:creationId xmlns:a16="http://schemas.microsoft.com/office/drawing/2014/main" id="{D68E6EF2-4B2F-4D0D-9505-CE92872972F7}"/>
              </a:ext>
            </a:extLst>
          </p:cNvPr>
          <p:cNvSpPr>
            <a:spLocks noGrp="1"/>
          </p:cNvSpPr>
          <p:nvPr>
            <p:ph idx="1"/>
          </p:nvPr>
        </p:nvSpPr>
        <p:spPr>
          <a:xfrm>
            <a:off x="4705350" y="611076"/>
            <a:ext cx="6648448" cy="5738923"/>
          </a:xfrm>
        </p:spPr>
        <p:txBody>
          <a:bodyPr lIns="108000" tIns="108000" rIns="108000" bIns="10800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itle 1">
            <a:extLst>
              <a:ext uri="{FF2B5EF4-FFF2-40B4-BE49-F238E27FC236}">
                <a16:creationId xmlns:a16="http://schemas.microsoft.com/office/drawing/2014/main" id="{D91A21B9-BA54-413B-940E-027C32E4D429}"/>
              </a:ext>
            </a:extLst>
          </p:cNvPr>
          <p:cNvSpPr>
            <a:spLocks noGrp="1"/>
          </p:cNvSpPr>
          <p:nvPr>
            <p:ph type="title"/>
          </p:nvPr>
        </p:nvSpPr>
        <p:spPr>
          <a:xfrm>
            <a:off x="838200" y="611076"/>
            <a:ext cx="3440502" cy="2064769"/>
          </a:xfrm>
          <a:solidFill>
            <a:schemeClr val="accent2">
              <a:lumMod val="50000"/>
            </a:schemeClr>
          </a:solidFill>
        </p:spPr>
        <p:txBody>
          <a:bodyPr wrap="square" tIns="108000" bIns="108000" anchor="t">
            <a:spAutoFit/>
          </a:bodyPr>
          <a:lstStyle>
            <a:lvl1pPr>
              <a:lnSpc>
                <a:spcPct val="100000"/>
              </a:lnSpc>
              <a:defRPr sz="4000"/>
            </a:lvl1pPr>
          </a:lstStyle>
          <a:p>
            <a:r>
              <a:rPr lang="en-US" smtClean="0"/>
              <a:t>Click to edit Master title style</a:t>
            </a:r>
            <a:endParaRPr lang="en-US" dirty="0"/>
          </a:p>
        </p:txBody>
      </p:sp>
    </p:spTree>
    <p:extLst>
      <p:ext uri="{BB962C8B-B14F-4D97-AF65-F5344CB8AC3E}">
        <p14:creationId xmlns:p14="http://schemas.microsoft.com/office/powerpoint/2010/main" val="3610051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2BDA7-8BE9-42D5-ACF1-0F51423A206E}"/>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71CEF73F-3CCA-4312-8E9C-2B4629DA1F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Slide Number Placeholder 3">
            <a:extLst>
              <a:ext uri="{FF2B5EF4-FFF2-40B4-BE49-F238E27FC236}">
                <a16:creationId xmlns:a16="http://schemas.microsoft.com/office/drawing/2014/main" id="{293BF716-502C-4821-A3A0-19C2C508EED1}"/>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2665983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AB651-5612-4E6A-9B35-A555D082EC2F}"/>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881389A2-D77B-40CA-AD1E-0178AEFAD15A}"/>
              </a:ext>
            </a:extLst>
          </p:cNvPr>
          <p:cNvSpPr>
            <a:spLocks noGrp="1"/>
          </p:cNvSpPr>
          <p:nvPr>
            <p:ph sz="half" idx="1"/>
          </p:nvPr>
        </p:nvSpPr>
        <p:spPr>
          <a:xfrm>
            <a:off x="8382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a:extLst>
              <a:ext uri="{FF2B5EF4-FFF2-40B4-BE49-F238E27FC236}">
                <a16:creationId xmlns:a16="http://schemas.microsoft.com/office/drawing/2014/main" id="{A1DCA993-CBEA-48C5-BD35-50ABDFF64065}"/>
              </a:ext>
            </a:extLst>
          </p:cNvPr>
          <p:cNvSpPr>
            <a:spLocks noGrp="1"/>
          </p:cNvSpPr>
          <p:nvPr>
            <p:ph sz="half" idx="2"/>
          </p:nvPr>
        </p:nvSpPr>
        <p:spPr>
          <a:xfrm>
            <a:off x="61722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a:extLst>
              <a:ext uri="{FF2B5EF4-FFF2-40B4-BE49-F238E27FC236}">
                <a16:creationId xmlns:a16="http://schemas.microsoft.com/office/drawing/2014/main" id="{B88ED8E0-95EC-469F-9B7E-562FBDFDE6CC}"/>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646344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76F88-2A37-410D-A685-E455AF3D07B4}"/>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6C764B46-B015-44F7-8DC0-AFB8D275E4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2D3C8232-2077-497A-9142-B787E2B03A73}"/>
              </a:ext>
            </a:extLst>
          </p:cNvPr>
          <p:cNvSpPr>
            <a:spLocks noGrp="1"/>
          </p:cNvSpPr>
          <p:nvPr>
            <p:ph sz="half" idx="2"/>
          </p:nvPr>
        </p:nvSpPr>
        <p:spPr>
          <a:xfrm>
            <a:off x="839788" y="2505075"/>
            <a:ext cx="5157787"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a:extLst>
              <a:ext uri="{FF2B5EF4-FFF2-40B4-BE49-F238E27FC236}">
                <a16:creationId xmlns:a16="http://schemas.microsoft.com/office/drawing/2014/main" id="{AAF6077C-D913-4FD0-B6E0-6D70BEFD40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43905DBB-3AA9-4435-AC97-732293FDE7EF}"/>
              </a:ext>
            </a:extLst>
          </p:cNvPr>
          <p:cNvSpPr>
            <a:spLocks noGrp="1"/>
          </p:cNvSpPr>
          <p:nvPr>
            <p:ph sz="quarter" idx="4"/>
          </p:nvPr>
        </p:nvSpPr>
        <p:spPr>
          <a:xfrm>
            <a:off x="6172200" y="2505075"/>
            <a:ext cx="5183188"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a:extLst>
              <a:ext uri="{FF2B5EF4-FFF2-40B4-BE49-F238E27FC236}">
                <a16:creationId xmlns:a16="http://schemas.microsoft.com/office/drawing/2014/main" id="{1954C901-FCAF-4DFB-A621-6A969641CA73}"/>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2292145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F2623-2255-4BBA-9577-B3A3FD2AE8E8}"/>
              </a:ext>
            </a:extLst>
          </p:cNvPr>
          <p:cNvSpPr>
            <a:spLocks noGrp="1"/>
          </p:cNvSpPr>
          <p:nvPr>
            <p:ph type="title"/>
          </p:nvPr>
        </p:nvSpPr>
        <p:spPr/>
        <p:txBody>
          <a:bodyPr/>
          <a:lstStyle/>
          <a:p>
            <a:r>
              <a:rPr lang="en-US" smtClean="0"/>
              <a:t>Click to edit Master title style</a:t>
            </a:r>
            <a:endParaRPr lang="en-US"/>
          </a:p>
        </p:txBody>
      </p:sp>
      <p:sp>
        <p:nvSpPr>
          <p:cNvPr id="3" name="Slide Number Placeholder 2">
            <a:extLst>
              <a:ext uri="{FF2B5EF4-FFF2-40B4-BE49-F238E27FC236}">
                <a16:creationId xmlns:a16="http://schemas.microsoft.com/office/drawing/2014/main" id="{5259F0F0-5E7C-4FC9-8E90-6ADCD7A714B6}"/>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3105532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9D3FFB-BE14-4D90-A515-10EDD1BEE6F1}"/>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3627673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51E51-BE82-4B1B-9CB6-89C26464DBE2}"/>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04CCBF8C-3CF7-47E6-9AB0-15584178B4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3D07DA3C-0298-45CF-AFC3-41031C0763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Slide Number Placeholder 4">
            <a:extLst>
              <a:ext uri="{FF2B5EF4-FFF2-40B4-BE49-F238E27FC236}">
                <a16:creationId xmlns:a16="http://schemas.microsoft.com/office/drawing/2014/main" id="{F7C4FF87-D01E-416B-9EF8-E107C4EDDC42}"/>
              </a:ext>
            </a:extLst>
          </p:cNvPr>
          <p:cNvSpPr>
            <a:spLocks noGrp="1"/>
          </p:cNvSpPr>
          <p:nvPr>
            <p:ph type="sldNum" sz="quarter" idx="10"/>
          </p:nvPr>
        </p:nvSpPr>
        <p:spPr/>
        <p:txBody>
          <a:bodyPr/>
          <a:lstStyle/>
          <a:p>
            <a:r>
              <a:rPr lang="en-US" dirty="0"/>
              <a:t>PAGE </a:t>
            </a:r>
            <a:fld id="{4A9B5881-4007-4345-955A-79C2656F0C49}" type="slidenum">
              <a:rPr lang="en-US" smtClean="0"/>
              <a:pPr/>
              <a:t>‹#›</a:t>
            </a:fld>
            <a:endParaRPr lang="en-US" dirty="0"/>
          </a:p>
        </p:txBody>
      </p:sp>
    </p:spTree>
    <p:extLst>
      <p:ext uri="{BB962C8B-B14F-4D97-AF65-F5344CB8AC3E}">
        <p14:creationId xmlns:p14="http://schemas.microsoft.com/office/powerpoint/2010/main" val="398533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48E4AFE-E166-4B84-B0C8-9205038D8033}"/>
              </a:ext>
            </a:extLst>
          </p:cNvPr>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flipV="1">
            <a:off x="0" y="0"/>
            <a:ext cx="12192000" cy="6858000"/>
          </a:xfrm>
          <a:prstGeom prst="rect">
            <a:avLst/>
          </a:prstGeom>
        </p:spPr>
      </p:pic>
      <p:sp>
        <p:nvSpPr>
          <p:cNvPr id="2" name="Title Placeholder 1">
            <a:extLst>
              <a:ext uri="{FF2B5EF4-FFF2-40B4-BE49-F238E27FC236}">
                <a16:creationId xmlns:a16="http://schemas.microsoft.com/office/drawing/2014/main" id="{6C617517-B672-49BA-AC6E-AB66D0639A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6EC92C27-7843-4B22-9200-B7304E6AE4CD}"/>
              </a:ext>
            </a:extLst>
          </p:cNvPr>
          <p:cNvSpPr>
            <a:spLocks noGrp="1"/>
          </p:cNvSpPr>
          <p:nvPr>
            <p:ph type="body" idx="1"/>
          </p:nvPr>
        </p:nvSpPr>
        <p:spPr>
          <a:xfrm>
            <a:off x="838200" y="1825625"/>
            <a:ext cx="10515598"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52DB4F10-F75B-41A8-B994-BFF68949E59A}"/>
              </a:ext>
            </a:extLst>
          </p:cNvPr>
          <p:cNvSpPr>
            <a:spLocks noGrp="1"/>
          </p:cNvSpPr>
          <p:nvPr>
            <p:ph type="sldNum" sz="quarter" idx="4"/>
          </p:nvPr>
        </p:nvSpPr>
        <p:spPr>
          <a:xfrm>
            <a:off x="11353800" y="6361475"/>
            <a:ext cx="838200" cy="360000"/>
          </a:xfrm>
          <a:prstGeom prst="rect">
            <a:avLst/>
          </a:prstGeom>
          <a:solidFill>
            <a:schemeClr val="tx1">
              <a:lumMod val="85000"/>
              <a:lumOff val="15000"/>
            </a:schemeClr>
          </a:solidFill>
        </p:spPr>
        <p:txBody>
          <a:bodyPr vert="horz" lIns="91440" tIns="45720" rIns="91440" bIns="45720" rtlCol="0" anchor="ctr"/>
          <a:lstStyle>
            <a:lvl1pPr algn="ctr">
              <a:defRPr sz="1200">
                <a:solidFill>
                  <a:schemeClr val="bg1"/>
                </a:solidFill>
              </a:defRPr>
            </a:lvl1pPr>
          </a:lstStyle>
          <a:p>
            <a:r>
              <a:rPr lang="en-US" dirty="0"/>
              <a:t>PAGE </a:t>
            </a:r>
            <a:fld id="{4A9B5881-4007-4345-955A-79C2656F0C49}" type="slidenum">
              <a:rPr lang="en-US" smtClean="0"/>
              <a:pPr/>
              <a:t>‹#›</a:t>
            </a:fld>
            <a:endParaRPr lang="en-US" dirty="0"/>
          </a:p>
        </p:txBody>
      </p:sp>
      <p:sp>
        <p:nvSpPr>
          <p:cNvPr id="7" name="Rectangle 6">
            <a:extLst>
              <a:ext uri="{FF2B5EF4-FFF2-40B4-BE49-F238E27FC236}">
                <a16:creationId xmlns:a16="http://schemas.microsoft.com/office/drawing/2014/main" id="{512D21E2-8DEB-4F43-A26E-B8DA900A9230}"/>
              </a:ext>
            </a:extLst>
          </p:cNvPr>
          <p:cNvSpPr/>
          <p:nvPr userDrawn="1"/>
        </p:nvSpPr>
        <p:spPr>
          <a:xfrm>
            <a:off x="0" y="6721475"/>
            <a:ext cx="12192000" cy="136525"/>
          </a:xfrm>
          <a:prstGeom prst="rect">
            <a:avLst/>
          </a:prstGeom>
          <a:gradFill>
            <a:gsLst>
              <a:gs pos="0">
                <a:schemeClr val="accent2"/>
              </a:gs>
              <a:gs pos="100000">
                <a:schemeClr val="tx1">
                  <a:lumMod val="75000"/>
                  <a:lumOff val="2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5CD3143-7FD1-40EA-AA4A-47C72380AEC2}"/>
              </a:ext>
            </a:extLst>
          </p:cNvPr>
          <p:cNvSpPr/>
          <p:nvPr userDrawn="1"/>
        </p:nvSpPr>
        <p:spPr>
          <a:xfrm>
            <a:off x="11353798" y="6721474"/>
            <a:ext cx="838201" cy="136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53920126"/>
      </p:ext>
    </p:extLst>
  </p:cSld>
  <p:clrMap bg1="lt1" tx1="dk1" bg2="lt2" tx2="dk2" accent1="accent1" accent2="accent2" accent3="accent3" accent4="accent4" accent5="accent5" accent6="accent6" hlink="hlink" folHlink="folHlink"/>
  <p:sldLayoutIdLst>
    <p:sldLayoutId id="2147483661" r:id="rId1"/>
    <p:sldLayoutId id="2147483659" r:id="rId2"/>
    <p:sldLayoutId id="2147483660" r:id="rId3"/>
    <p:sldLayoutId id="2147483665" r:id="rId4"/>
    <p:sldLayoutId id="2147483666" r:id="rId5"/>
    <p:sldLayoutId id="2147483650" r:id="rId6"/>
    <p:sldLayoutId id="2147483663" r:id="rId7"/>
    <p:sldLayoutId id="2147483664" r:id="rId8"/>
    <p:sldLayoutId id="2147483651" r:id="rId9"/>
    <p:sldLayoutId id="2147483652" r:id="rId10"/>
    <p:sldLayoutId id="2147483653" r:id="rId11"/>
    <p:sldLayoutId id="2147483654" r:id="rId12"/>
    <p:sldLayoutId id="2147483655" r:id="rId13"/>
    <p:sldLayoutId id="2147483656" r:id="rId14"/>
  </p:sldLayoutIdLst>
  <p:hf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ruthmiskin.com/parents/" TargetMode="External"/><Relationship Id="rId1" Type="http://schemas.openxmlformats.org/officeDocument/2006/relationships/slideLayout" Target="../slideLayouts/slideLayout3.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10C5037-DA4A-44E2-A9FB-84B1498768A7}"/>
              </a:ext>
            </a:extLst>
          </p:cNvPr>
          <p:cNvSpPr>
            <a:spLocks noGrp="1"/>
          </p:cNvSpPr>
          <p:nvPr>
            <p:ph type="title"/>
          </p:nvPr>
        </p:nvSpPr>
        <p:spPr>
          <a:xfrm>
            <a:off x="7848901" y="731520"/>
            <a:ext cx="3923999" cy="1230464"/>
          </a:xfrm>
        </p:spPr>
        <p:txBody>
          <a:bodyPr/>
          <a:lstStyle/>
          <a:p>
            <a:r>
              <a:rPr lang="en-US" sz="5000" dirty="0" smtClean="0"/>
              <a:t>Parent Information </a:t>
            </a:r>
            <a:endParaRPr lang="en-US" sz="5000" dirty="0"/>
          </a:p>
        </p:txBody>
      </p:sp>
      <p:sp>
        <p:nvSpPr>
          <p:cNvPr id="6" name="Text Placeholder 5">
            <a:extLst>
              <a:ext uri="{FF2B5EF4-FFF2-40B4-BE49-F238E27FC236}">
                <a16:creationId xmlns:a16="http://schemas.microsoft.com/office/drawing/2014/main" id="{1397C2DB-90F2-4971-AC44-7CDDF5A3B552}"/>
              </a:ext>
            </a:extLst>
          </p:cNvPr>
          <p:cNvSpPr>
            <a:spLocks noGrp="1"/>
          </p:cNvSpPr>
          <p:nvPr>
            <p:ph type="body" sz="half" idx="2"/>
          </p:nvPr>
        </p:nvSpPr>
        <p:spPr>
          <a:xfrm>
            <a:off x="7873612" y="4611900"/>
            <a:ext cx="3924000" cy="1989197"/>
          </a:xfrm>
        </p:spPr>
        <p:txBody>
          <a:bodyPr>
            <a:normAutofit/>
          </a:bodyPr>
          <a:lstStyle/>
          <a:p>
            <a:r>
              <a:rPr lang="en-US" i="1" dirty="0" smtClean="0"/>
              <a:t>‘We </a:t>
            </a:r>
            <a:r>
              <a:rPr lang="en-US" i="1" dirty="0"/>
              <a:t>human beings were never born to read; we invented reading and then had to teach it to every new generation. Each new reader comes to reading with a 'fresh' brain - one that is programmed to speak, see, and think, but not to read</a:t>
            </a:r>
            <a:r>
              <a:rPr lang="en-US" i="1" dirty="0" smtClean="0"/>
              <a:t>.’</a:t>
            </a:r>
          </a:p>
          <a:p>
            <a:r>
              <a:rPr lang="en-US" i="1" dirty="0" smtClean="0"/>
              <a:t> </a:t>
            </a:r>
            <a:r>
              <a:rPr lang="en-US" i="1" dirty="0"/>
              <a:t>Maryanne Wolf</a:t>
            </a:r>
            <a:r>
              <a:rPr lang="en-US" dirty="0"/>
              <a:t/>
            </a:r>
            <a:br>
              <a:rPr lang="en-US" dirty="0"/>
            </a:br>
            <a:endParaRPr lang="en-US" dirty="0"/>
          </a:p>
        </p:txBody>
      </p:sp>
      <p:sp>
        <p:nvSpPr>
          <p:cNvPr id="15" name="Slide Number Placeholder 14">
            <a:extLst>
              <a:ext uri="{FF2B5EF4-FFF2-40B4-BE49-F238E27FC236}">
                <a16:creationId xmlns:a16="http://schemas.microsoft.com/office/drawing/2014/main" id="{26F5C050-EB87-421A-8A5C-E6CB30102699}"/>
              </a:ext>
            </a:extLst>
          </p:cNvPr>
          <p:cNvSpPr>
            <a:spLocks noGrp="1"/>
          </p:cNvSpPr>
          <p:nvPr>
            <p:ph type="sldNum" sz="quarter" idx="10"/>
          </p:nvPr>
        </p:nvSpPr>
        <p:spPr/>
        <p:txBody>
          <a:bodyPr/>
          <a:lstStyle/>
          <a:p>
            <a:r>
              <a:rPr lang="en-US" dirty="0"/>
              <a:t>PAGE </a:t>
            </a:r>
            <a:fld id="{4A9B5881-4007-4345-955A-79C2656F0C49}" type="slidenum">
              <a:rPr lang="en-US" smtClean="0"/>
              <a:pPr/>
              <a:t>1</a:t>
            </a:fld>
            <a:endParaRPr lang="en-US" dirty="0"/>
          </a:p>
        </p:txBody>
      </p:sp>
      <p:sp>
        <p:nvSpPr>
          <p:cNvPr id="2" name="Picture Placeholder 1"/>
          <p:cNvSpPr>
            <a:spLocks noGrp="1"/>
          </p:cNvSpPr>
          <p:nvPr>
            <p:ph type="pic" idx="1"/>
          </p:nvPr>
        </p:nvSpPr>
        <p:spPr/>
      </p:sp>
      <p:pic>
        <p:nvPicPr>
          <p:cNvPr id="1028" name="Picture 4" descr="Is phonics the only way? Different approaches to teaching rea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0349"/>
            <a:ext cx="7512000" cy="44461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ad, Write, Inc. |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3438" y="2572719"/>
            <a:ext cx="3294829" cy="929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25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9600F-A17E-4354-A7AB-0CC2A43A9354}"/>
              </a:ext>
            </a:extLst>
          </p:cNvPr>
          <p:cNvSpPr>
            <a:spLocks noGrp="1"/>
          </p:cNvSpPr>
          <p:nvPr>
            <p:ph type="title"/>
          </p:nvPr>
        </p:nvSpPr>
        <p:spPr>
          <a:xfrm>
            <a:off x="838199" y="-4476"/>
            <a:ext cx="9080863" cy="1214967"/>
          </a:xfrm>
        </p:spPr>
        <p:txBody>
          <a:bodyPr/>
          <a:lstStyle/>
          <a:p>
            <a:r>
              <a:rPr lang="en-US" dirty="0" smtClean="0"/>
              <a:t>The Power of Reading</a:t>
            </a:r>
            <a:endParaRPr lang="en-US" dirty="0"/>
          </a:p>
        </p:txBody>
      </p:sp>
      <p:sp>
        <p:nvSpPr>
          <p:cNvPr id="3" name="Content Placeholder 2">
            <a:extLst>
              <a:ext uri="{FF2B5EF4-FFF2-40B4-BE49-F238E27FC236}">
                <a16:creationId xmlns:a16="http://schemas.microsoft.com/office/drawing/2014/main" id="{FA6A4B49-27C8-46B6-8B11-AD7E8F615E2C}"/>
              </a:ext>
            </a:extLst>
          </p:cNvPr>
          <p:cNvSpPr>
            <a:spLocks noGrp="1"/>
          </p:cNvSpPr>
          <p:nvPr>
            <p:ph idx="1"/>
          </p:nvPr>
        </p:nvSpPr>
        <p:spPr>
          <a:xfrm>
            <a:off x="310896" y="1825625"/>
            <a:ext cx="8503920" cy="4351338"/>
          </a:xfrm>
        </p:spPr>
        <p:txBody>
          <a:bodyPr/>
          <a:lstStyle/>
          <a:p>
            <a:r>
              <a:rPr lang="en-US" noProof="1" smtClean="0"/>
              <a:t>Every adult in our school needs to know </a:t>
            </a:r>
            <a:r>
              <a:rPr lang="en-US" b="1" noProof="1" smtClean="0">
                <a:solidFill>
                  <a:srgbClr val="FFFF00"/>
                </a:solidFill>
              </a:rPr>
              <a:t>HOW</a:t>
            </a:r>
            <a:r>
              <a:rPr lang="en-US" noProof="1" smtClean="0"/>
              <a:t> to teach reading… </a:t>
            </a:r>
          </a:p>
          <a:p>
            <a:pPr marL="0" indent="0">
              <a:buNone/>
            </a:pPr>
            <a:r>
              <a:rPr lang="en-US" i="1" noProof="1" smtClean="0"/>
              <a:t>WHY? </a:t>
            </a:r>
            <a:r>
              <a:rPr lang="en-US" i="1" dirty="0"/>
              <a:t>The reading and writing of Standard English, alongside proficient language development, is the key to unlocking the rest of the academic </a:t>
            </a:r>
            <a:r>
              <a:rPr lang="en-US" i="1" dirty="0" smtClean="0"/>
              <a:t>curriculum. </a:t>
            </a:r>
            <a:r>
              <a:rPr lang="en-US" i="1" dirty="0" err="1" smtClean="0"/>
              <a:t>Ofsted</a:t>
            </a:r>
            <a:r>
              <a:rPr lang="en-US" i="1" dirty="0" smtClean="0"/>
              <a:t>.</a:t>
            </a:r>
            <a:endParaRPr lang="en-US" i="1" noProof="1" smtClean="0"/>
          </a:p>
          <a:p>
            <a:r>
              <a:rPr lang="en-US" dirty="0" smtClean="0"/>
              <a:t>One fifth of children leave primary school not being able to read</a:t>
            </a:r>
            <a:endParaRPr lang="en-US" dirty="0"/>
          </a:p>
          <a:p>
            <a:r>
              <a:rPr lang="en-US" dirty="0" smtClean="0"/>
              <a:t>Reading </a:t>
            </a:r>
            <a:r>
              <a:rPr lang="en-US" b="1" dirty="0">
                <a:solidFill>
                  <a:srgbClr val="FFFF00"/>
                </a:solidFill>
              </a:rPr>
              <a:t>one</a:t>
            </a:r>
            <a:r>
              <a:rPr lang="en-US" dirty="0"/>
              <a:t> picture book </a:t>
            </a:r>
            <a:r>
              <a:rPr lang="en-US" dirty="0" smtClean="0"/>
              <a:t>to a child </a:t>
            </a:r>
            <a:r>
              <a:rPr lang="en-US" dirty="0"/>
              <a:t>every day introduces them to </a:t>
            </a:r>
            <a:r>
              <a:rPr lang="en-US" b="1" dirty="0">
                <a:solidFill>
                  <a:srgbClr val="FFFF00"/>
                </a:solidFill>
              </a:rPr>
              <a:t>78,000 words every </a:t>
            </a:r>
            <a:r>
              <a:rPr lang="en-US" b="1" dirty="0" smtClean="0">
                <a:solidFill>
                  <a:srgbClr val="FFFF00"/>
                </a:solidFill>
              </a:rPr>
              <a:t>year</a:t>
            </a:r>
          </a:p>
          <a:p>
            <a:r>
              <a:rPr lang="en-US" dirty="0"/>
              <a:t>Evidence suggests that children who read for enjoyment every day not only perform better </a:t>
            </a:r>
            <a:r>
              <a:rPr lang="en-US" dirty="0" smtClean="0"/>
              <a:t>academically than </a:t>
            </a:r>
            <a:r>
              <a:rPr lang="en-US" dirty="0"/>
              <a:t>those who don’t, but also develop a broader vocabulary, increased general knowledge and a better understanding of </a:t>
            </a:r>
            <a:r>
              <a:rPr lang="en-US" dirty="0" smtClean="0"/>
              <a:t>others.</a:t>
            </a:r>
            <a:endParaRPr lang="en-US" dirty="0"/>
          </a:p>
          <a:p>
            <a:r>
              <a:rPr lang="en-US" dirty="0"/>
              <a:t>In fact, reading for pleasure is more likely to determine whether a child does well at school than their social or economic background.</a:t>
            </a:r>
          </a:p>
          <a:p>
            <a:endParaRPr lang="en-US" dirty="0"/>
          </a:p>
          <a:p>
            <a:endParaRPr lang="en-US" noProof="1"/>
          </a:p>
          <a:p>
            <a:endParaRPr lang="en-US" noProof="1" smtClean="0"/>
          </a:p>
        </p:txBody>
      </p:sp>
      <p:sp>
        <p:nvSpPr>
          <p:cNvPr id="4" name="Slide Number Placeholder 3">
            <a:extLst>
              <a:ext uri="{FF2B5EF4-FFF2-40B4-BE49-F238E27FC236}">
                <a16:creationId xmlns:a16="http://schemas.microsoft.com/office/drawing/2014/main" id="{62B4CE3A-8C88-45AA-A849-57E5A7AC22C1}"/>
              </a:ext>
            </a:extLst>
          </p:cNvPr>
          <p:cNvSpPr>
            <a:spLocks noGrp="1"/>
          </p:cNvSpPr>
          <p:nvPr>
            <p:ph type="sldNum" sz="quarter" idx="10"/>
          </p:nvPr>
        </p:nvSpPr>
        <p:spPr>
          <a:xfrm>
            <a:off x="11353800" y="6361475"/>
            <a:ext cx="838200" cy="360000"/>
          </a:xfrm>
        </p:spPr>
        <p:txBody>
          <a:bodyPr/>
          <a:lstStyle/>
          <a:p>
            <a:r>
              <a:rPr lang="en-US" dirty="0"/>
              <a:t>PAGE </a:t>
            </a:r>
            <a:fld id="{4A9B5881-4007-4345-955A-79C2656F0C49}" type="slidenum">
              <a:rPr lang="en-US" smtClean="0"/>
              <a:pPr/>
              <a:t>2</a:t>
            </a:fld>
            <a:endParaRPr lang="en-US" dirty="0"/>
          </a:p>
        </p:txBody>
      </p:sp>
      <p:sp>
        <p:nvSpPr>
          <p:cNvPr id="8" name="Rectangle 7">
            <a:extLst>
              <a:ext uri="{FF2B5EF4-FFF2-40B4-BE49-F238E27FC236}">
                <a16:creationId xmlns:a16="http://schemas.microsoft.com/office/drawing/2014/main" id="{52C2DB72-01A8-424A-8CEF-8BD2418A8D25}"/>
              </a:ext>
              <a:ext uri="{C183D7F6-B498-43B3-948B-1728B52AA6E4}">
                <adec:decorative xmlns:adec="http://schemas.microsoft.com/office/drawing/2017/decorative" xmlns="" val="1"/>
              </a:ext>
            </a:extLst>
          </p:cNvPr>
          <p:cNvSpPr/>
          <p:nvPr/>
        </p:nvSpPr>
        <p:spPr>
          <a:xfrm>
            <a:off x="1145309" y="6361475"/>
            <a:ext cx="2552123" cy="360000"/>
          </a:xfrm>
          <a:prstGeom prst="rect">
            <a:avLst/>
          </a:prstGeom>
          <a:gradFill>
            <a:gsLst>
              <a:gs pos="0">
                <a:schemeClr val="accent2"/>
              </a:gs>
              <a:gs pos="100000">
                <a:schemeClr val="tx1">
                  <a:lumMod val="75000"/>
                  <a:lumOff val="2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200" dirty="0" smtClean="0"/>
              <a:t>The Power of Reading</a:t>
            </a:r>
            <a:endParaRPr lang="en-US" sz="1200" dirty="0"/>
          </a:p>
        </p:txBody>
      </p:sp>
      <p:sp>
        <p:nvSpPr>
          <p:cNvPr id="10" name="Rectangle 9">
            <a:extLst>
              <a:ext uri="{FF2B5EF4-FFF2-40B4-BE49-F238E27FC236}">
                <a16:creationId xmlns:a16="http://schemas.microsoft.com/office/drawing/2014/main" id="{95AAAEAA-CCF6-4E36-A4A3-5AF49D00995B}"/>
              </a:ext>
              <a:ext uri="{C183D7F6-B498-43B3-948B-1728B52AA6E4}">
                <adec:decorative xmlns:adec="http://schemas.microsoft.com/office/drawing/2017/decorative" xmlns="" val="1"/>
              </a:ext>
            </a:extLst>
          </p:cNvPr>
          <p:cNvSpPr/>
          <p:nvPr/>
        </p:nvSpPr>
        <p:spPr>
          <a:xfrm>
            <a:off x="3697432" y="6562004"/>
            <a:ext cx="2552123" cy="15947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200" dirty="0" smtClean="0"/>
              <a:t>RWI Progression</a:t>
            </a:r>
            <a:endParaRPr lang="en-US" sz="1200" dirty="0"/>
          </a:p>
        </p:txBody>
      </p:sp>
      <p:sp>
        <p:nvSpPr>
          <p:cNvPr id="14" name="Isosceles Triangle 13">
            <a:extLst>
              <a:ext uri="{FF2B5EF4-FFF2-40B4-BE49-F238E27FC236}">
                <a16:creationId xmlns:a16="http://schemas.microsoft.com/office/drawing/2014/main" id="{1D0A4E21-00BC-4451-94C9-943503852954}"/>
              </a:ext>
              <a:ext uri="{C183D7F6-B498-43B3-948B-1728B52AA6E4}">
                <adec:decorative xmlns:adec="http://schemas.microsoft.com/office/drawing/2017/decorative" xmlns="" val="1"/>
              </a:ext>
            </a:extLst>
          </p:cNvPr>
          <p:cNvSpPr/>
          <p:nvPr/>
        </p:nvSpPr>
        <p:spPr>
          <a:xfrm rot="10800000">
            <a:off x="2349947" y="6271566"/>
            <a:ext cx="142847" cy="9156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10 Books That Inspired 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8221" y="3937696"/>
            <a:ext cx="2783779" cy="2783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83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p:tgtEl>
                                          <p:spTgt spid="8"/>
                                        </p:tgtEl>
                                        <p:attrNameLst>
                                          <p:attrName>ppt_y</p:attrName>
                                        </p:attrNameLst>
                                      </p:cBhvr>
                                      <p:tavLst>
                                        <p:tav tm="0">
                                          <p:val>
                                            <p:strVal val="#ppt_y+#ppt_h*1.125000"/>
                                          </p:val>
                                        </p:tav>
                                        <p:tav tm="100000">
                                          <p:val>
                                            <p:strVal val="#ppt_y"/>
                                          </p:val>
                                        </p:tav>
                                      </p:tavLst>
                                    </p:anim>
                                    <p:animEffect transition="in" filter="wipe(up)">
                                      <p:cBhvr>
                                        <p:cTn id="8" dur="250"/>
                                        <p:tgtEl>
                                          <p:spTgt spid="8"/>
                                        </p:tgtEl>
                                      </p:cBhvr>
                                    </p:animEffect>
                                  </p:childTnLst>
                                </p:cTn>
                              </p:par>
                              <p:par>
                                <p:cTn id="9" presetID="10"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50"/>
                                        <p:tgtEl>
                                          <p:spTgt spid="14"/>
                                        </p:tgtEl>
                                      </p:cBhvr>
                                    </p:animEffect>
                                  </p:childTnLst>
                                </p:cTn>
                              </p:par>
                            </p:childTnLst>
                          </p:cTn>
                        </p:par>
                        <p:par>
                          <p:cTn id="12" fill="hold">
                            <p:stCondLst>
                              <p:cond delay="250"/>
                            </p:stCondLst>
                            <p:childTnLst>
                              <p:par>
                                <p:cTn id="13" presetID="12" presetClass="entr" presetSubtype="4"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50"/>
                                        <p:tgtEl>
                                          <p:spTgt spid="10"/>
                                        </p:tgtEl>
                                        <p:attrNameLst>
                                          <p:attrName>ppt_y</p:attrName>
                                        </p:attrNameLst>
                                      </p:cBhvr>
                                      <p:tavLst>
                                        <p:tav tm="0">
                                          <p:val>
                                            <p:strVal val="#ppt_y+#ppt_h*1.125000"/>
                                          </p:val>
                                        </p:tav>
                                        <p:tav tm="100000">
                                          <p:val>
                                            <p:strVal val="#ppt_y"/>
                                          </p:val>
                                        </p:tav>
                                      </p:tavLst>
                                    </p:anim>
                                    <p:animEffect transition="in" filter="wipe(up)">
                                      <p:cBhvr>
                                        <p:cTn id="16" dur="25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1077"/>
            <a:ext cx="9977846" cy="833663"/>
          </a:xfrm>
        </p:spPr>
        <p:txBody>
          <a:bodyPr/>
          <a:lstStyle/>
          <a:p>
            <a:r>
              <a:rPr lang="en-US" dirty="0" smtClean="0"/>
              <a:t>Why RWI?</a:t>
            </a:r>
            <a:endParaRPr lang="en-GB" dirty="0"/>
          </a:p>
        </p:txBody>
      </p:sp>
      <p:sp>
        <p:nvSpPr>
          <p:cNvPr id="3" name="Content Placeholder 2"/>
          <p:cNvSpPr>
            <a:spLocks noGrp="1"/>
          </p:cNvSpPr>
          <p:nvPr>
            <p:ph idx="1"/>
          </p:nvPr>
        </p:nvSpPr>
        <p:spPr>
          <a:xfrm>
            <a:off x="838199" y="1825625"/>
            <a:ext cx="9638211" cy="4351338"/>
          </a:xfrm>
        </p:spPr>
        <p:txBody>
          <a:bodyPr/>
          <a:lstStyle/>
          <a:p>
            <a:r>
              <a:rPr lang="en-US" dirty="0" smtClean="0"/>
              <a:t>A RAPID </a:t>
            </a:r>
            <a:r>
              <a:rPr lang="en-US" b="1" dirty="0" smtClean="0"/>
              <a:t>learn to read </a:t>
            </a:r>
            <a:r>
              <a:rPr lang="en-US" dirty="0" err="1" smtClean="0"/>
              <a:t>programme</a:t>
            </a:r>
            <a:r>
              <a:rPr lang="en-US" dirty="0" smtClean="0"/>
              <a:t> so children </a:t>
            </a:r>
            <a:r>
              <a:rPr lang="en-US" b="1" dirty="0" smtClean="0"/>
              <a:t>read to learn </a:t>
            </a:r>
            <a:r>
              <a:rPr lang="en-US" dirty="0" smtClean="0"/>
              <a:t>for the rest of their lives</a:t>
            </a:r>
          </a:p>
          <a:p>
            <a:r>
              <a:rPr lang="en-US" dirty="0" smtClean="0"/>
              <a:t>Tried and tested over many years </a:t>
            </a:r>
            <a:endParaRPr lang="en-US" dirty="0"/>
          </a:p>
          <a:p>
            <a:r>
              <a:rPr lang="en-US" dirty="0" smtClean="0"/>
              <a:t>Systematic </a:t>
            </a:r>
            <a:r>
              <a:rPr lang="en-US" dirty="0" smtClean="0"/>
              <a:t>and structured</a:t>
            </a:r>
            <a:endParaRPr lang="en-US" dirty="0"/>
          </a:p>
          <a:p>
            <a:r>
              <a:rPr lang="en-US" dirty="0" smtClean="0"/>
              <a:t>Early success in Reading</a:t>
            </a:r>
          </a:p>
          <a:p>
            <a:r>
              <a:rPr lang="en-US" dirty="0" smtClean="0"/>
              <a:t>Training and ongoing staff development</a:t>
            </a:r>
          </a:p>
          <a:p>
            <a:r>
              <a:rPr lang="en-US" dirty="0" smtClean="0"/>
              <a:t>Easy for parents to use</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3</a:t>
            </a:fld>
            <a:endParaRPr lang="en-US" dirty="0"/>
          </a:p>
        </p:txBody>
      </p:sp>
      <p:pic>
        <p:nvPicPr>
          <p:cNvPr id="4098" name="Picture 2" descr="Reading word cloud collage | Stock vector | Colourbox"/>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68639" y="4496736"/>
            <a:ext cx="2166448" cy="163837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Encouraging Summer Reading at Every Age - My Learning Springboa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0959" y="4511508"/>
            <a:ext cx="3671041" cy="220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6970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1077"/>
            <a:ext cx="9977846" cy="833663"/>
          </a:xfrm>
        </p:spPr>
        <p:txBody>
          <a:bodyPr/>
          <a:lstStyle/>
          <a:p>
            <a:r>
              <a:rPr lang="en-US" dirty="0" smtClean="0"/>
              <a:t>Who is it for?</a:t>
            </a:r>
            <a:endParaRPr lang="en-GB" dirty="0"/>
          </a:p>
        </p:txBody>
      </p:sp>
      <p:sp>
        <p:nvSpPr>
          <p:cNvPr id="3" name="Content Placeholder 2"/>
          <p:cNvSpPr>
            <a:spLocks noGrp="1"/>
          </p:cNvSpPr>
          <p:nvPr>
            <p:ph idx="1"/>
          </p:nvPr>
        </p:nvSpPr>
        <p:spPr>
          <a:xfrm>
            <a:off x="838199" y="1825625"/>
            <a:ext cx="9638211" cy="4351338"/>
          </a:xfrm>
        </p:spPr>
        <p:txBody>
          <a:bodyPr/>
          <a:lstStyle/>
          <a:p>
            <a:r>
              <a:rPr lang="en-US" dirty="0" smtClean="0"/>
              <a:t>EYFS and KS1 </a:t>
            </a:r>
          </a:p>
          <a:p>
            <a:r>
              <a:rPr lang="en-US" dirty="0" smtClean="0"/>
              <a:t>Older children who need to catch up – ‘interventions’</a:t>
            </a:r>
          </a:p>
          <a:p>
            <a:r>
              <a:rPr lang="en-US" dirty="0" smtClean="0"/>
              <a:t>Children new to English</a:t>
            </a:r>
            <a:endParaRPr lang="en-US" dirty="0"/>
          </a:p>
          <a:p>
            <a:r>
              <a:rPr lang="en-US" dirty="0" smtClean="0"/>
              <a:t>SEND pupils</a:t>
            </a:r>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4</a:t>
            </a:fld>
            <a:endParaRPr lang="en-US" dirty="0"/>
          </a:p>
        </p:txBody>
      </p:sp>
      <p:pic>
        <p:nvPicPr>
          <p:cNvPr id="2050" name="Picture 2" descr="Parents 'must let children choose what they read' | Parents and parenting |  The Guardi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0906" y="4092575"/>
            <a:ext cx="4381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ducational Clipart U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93927"/>
            <a:ext cx="3273425" cy="1427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4110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58AE6-56F6-44E8-8BBF-23277B1773E4}"/>
              </a:ext>
            </a:extLst>
          </p:cNvPr>
          <p:cNvSpPr>
            <a:spLocks noGrp="1"/>
          </p:cNvSpPr>
          <p:nvPr>
            <p:ph type="title"/>
          </p:nvPr>
        </p:nvSpPr>
        <p:spPr>
          <a:xfrm>
            <a:off x="-23316" y="0"/>
            <a:ext cx="3100251" cy="6721472"/>
          </a:xfrm>
        </p:spPr>
        <p:txBody>
          <a:bodyPr/>
          <a:lstStyle/>
          <a:p>
            <a:r>
              <a:rPr lang="en-US" dirty="0" smtClean="0"/>
              <a:t>How does it work?</a:t>
            </a:r>
            <a:endParaRPr lang="en-US" dirty="0"/>
          </a:p>
        </p:txBody>
      </p:sp>
      <p:sp>
        <p:nvSpPr>
          <p:cNvPr id="4" name="Content Placeholder 3">
            <a:extLst>
              <a:ext uri="{FF2B5EF4-FFF2-40B4-BE49-F238E27FC236}">
                <a16:creationId xmlns:a16="http://schemas.microsoft.com/office/drawing/2014/main" id="{8B863B31-6429-468C-9624-0D0BBDBACA62}"/>
              </a:ext>
            </a:extLst>
          </p:cNvPr>
          <p:cNvSpPr>
            <a:spLocks noGrp="1"/>
          </p:cNvSpPr>
          <p:nvPr>
            <p:ph idx="1"/>
          </p:nvPr>
        </p:nvSpPr>
        <p:spPr>
          <a:xfrm>
            <a:off x="3606710" y="199684"/>
            <a:ext cx="7656366" cy="5172327"/>
          </a:xfrm>
        </p:spPr>
        <p:txBody>
          <a:bodyPr>
            <a:normAutofit/>
          </a:bodyPr>
          <a:lstStyle/>
          <a:p>
            <a:pPr marL="0" indent="0">
              <a:buNone/>
            </a:pPr>
            <a:r>
              <a:rPr lang="en-US" sz="1800" b="1" dirty="0" smtClean="0"/>
              <a:t>Symbols: </a:t>
            </a:r>
            <a:r>
              <a:rPr lang="en-US" sz="1800" dirty="0"/>
              <a:t/>
            </a:r>
            <a:br>
              <a:rPr lang="en-US" sz="1800" dirty="0"/>
            </a:br>
            <a:r>
              <a:rPr lang="en-US" sz="1800" dirty="0" smtClean="0"/>
              <a:t>It is essentially learning to read squiggles and sounds</a:t>
            </a:r>
          </a:p>
          <a:p>
            <a:pPr marL="0" indent="0">
              <a:buNone/>
            </a:pPr>
            <a:endParaRPr lang="en-US" sz="1800" dirty="0"/>
          </a:p>
          <a:p>
            <a:pPr marL="0" indent="0">
              <a:buNone/>
            </a:pPr>
            <a:endParaRPr lang="en-US" sz="1800" dirty="0" smtClean="0"/>
          </a:p>
          <a:p>
            <a:endParaRPr lang="en-US" sz="1800" dirty="0" smtClean="0">
              <a:solidFill>
                <a:srgbClr val="FF0000"/>
              </a:solidFill>
            </a:endParaRPr>
          </a:p>
          <a:p>
            <a:pPr marL="0" indent="0">
              <a:buNone/>
            </a:pPr>
            <a:endParaRPr lang="en-US" sz="1800" dirty="0">
              <a:solidFill>
                <a:srgbClr val="FF0000"/>
              </a:solidFill>
            </a:endParaRPr>
          </a:p>
          <a:p>
            <a:r>
              <a:rPr lang="en-US" sz="1800" dirty="0" smtClean="0"/>
              <a:t>The English language is one of the most challenging languages to learn simply because:</a:t>
            </a:r>
          </a:p>
          <a:p>
            <a:r>
              <a:rPr lang="en-US" sz="1800" dirty="0" smtClean="0"/>
              <a:t>26 letters in the alphabet, </a:t>
            </a:r>
            <a:r>
              <a:rPr lang="en-US" sz="1800" dirty="0"/>
              <a:t>44 speech </a:t>
            </a:r>
            <a:r>
              <a:rPr lang="en-US" sz="1800" dirty="0" smtClean="0"/>
              <a:t>sounds and over 150+ graphemes </a:t>
            </a:r>
            <a:endParaRPr lang="en-US" sz="1800" dirty="0"/>
          </a:p>
          <a:p>
            <a:endParaRPr lang="en-US" sz="1800" dirty="0" smtClean="0">
              <a:solidFill>
                <a:srgbClr val="FF0000"/>
              </a:solidFill>
            </a:endParaRPr>
          </a:p>
        </p:txBody>
      </p:sp>
      <p:sp>
        <p:nvSpPr>
          <p:cNvPr id="20" name="Slide Number Placeholder 19">
            <a:extLst>
              <a:ext uri="{FF2B5EF4-FFF2-40B4-BE49-F238E27FC236}">
                <a16:creationId xmlns:a16="http://schemas.microsoft.com/office/drawing/2014/main" id="{3AEC0301-E9AA-4478-9E23-C372DBDCE653}"/>
              </a:ext>
            </a:extLst>
          </p:cNvPr>
          <p:cNvSpPr>
            <a:spLocks noGrp="1"/>
          </p:cNvSpPr>
          <p:nvPr>
            <p:ph type="sldNum" sz="quarter" idx="10"/>
          </p:nvPr>
        </p:nvSpPr>
        <p:spPr>
          <a:xfrm>
            <a:off x="11353800" y="6361475"/>
            <a:ext cx="838200" cy="360000"/>
          </a:xfrm>
        </p:spPr>
        <p:txBody>
          <a:bodyPr/>
          <a:lstStyle/>
          <a:p>
            <a:r>
              <a:rPr lang="en-US" dirty="0"/>
              <a:t>PAGE </a:t>
            </a:r>
            <a:fld id="{4A9B5881-4007-4345-955A-79C2656F0C49}" type="slidenum">
              <a:rPr lang="en-US" smtClean="0"/>
              <a:pPr/>
              <a:t>5</a:t>
            </a:fld>
            <a:endParaRPr lang="en-US" dirty="0"/>
          </a:p>
        </p:txBody>
      </p:sp>
      <p:sp>
        <p:nvSpPr>
          <p:cNvPr id="3" name="Explosion 1 2"/>
          <p:cNvSpPr/>
          <p:nvPr/>
        </p:nvSpPr>
        <p:spPr>
          <a:xfrm>
            <a:off x="5986339" y="5010895"/>
            <a:ext cx="2090058" cy="1638467"/>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a:t>
            </a:r>
            <a:r>
              <a:rPr lang="en-US" sz="2800" b="1" dirty="0" err="1" smtClean="0"/>
              <a:t>th</a:t>
            </a:r>
            <a:r>
              <a:rPr lang="en-US" sz="2800" b="1" dirty="0" smtClean="0"/>
              <a:t>’</a:t>
            </a:r>
            <a:endParaRPr lang="en-GB" sz="2800" b="1" dirty="0"/>
          </a:p>
        </p:txBody>
      </p:sp>
      <p:sp>
        <p:nvSpPr>
          <p:cNvPr id="13" name="Title 4">
            <a:extLst>
              <a:ext uri="{FF2B5EF4-FFF2-40B4-BE49-F238E27FC236}">
                <a16:creationId xmlns:a16="http://schemas.microsoft.com/office/drawing/2014/main" id="{C8855392-9FED-4979-8AC6-A73037648D43}"/>
              </a:ext>
            </a:extLst>
          </p:cNvPr>
          <p:cNvSpPr txBox="1">
            <a:spLocks/>
          </p:cNvSpPr>
          <p:nvPr/>
        </p:nvSpPr>
        <p:spPr>
          <a:xfrm>
            <a:off x="4093028" y="69670"/>
            <a:ext cx="7260771" cy="923108"/>
          </a:xfrm>
          <a:prstGeom prst="rect">
            <a:avLst/>
          </a:prstGeom>
          <a:gradFill>
            <a:gsLst>
              <a:gs pos="1000">
                <a:schemeClr val="tx1">
                  <a:lumMod val="85000"/>
                  <a:lumOff val="15000"/>
                </a:schemeClr>
              </a:gs>
              <a:gs pos="100000">
                <a:schemeClr val="accent2">
                  <a:lumMod val="50000"/>
                </a:schemeClr>
              </a:gs>
            </a:gsLst>
            <a:lin ang="12600000" scaled="0"/>
          </a:gradFill>
        </p:spPr>
        <p:txBody>
          <a:bodyPr vert="horz" lIns="396000" tIns="0" rIns="396000" bIns="0" rtlCol="0" anchor="ctr">
            <a:noAutofit/>
          </a:bodyPr>
          <a:lstStyle>
            <a:lvl1pPr algn="r" defTabSz="914400" rtl="0" eaLnBrk="1" latinLnBrk="0" hangingPunct="1">
              <a:lnSpc>
                <a:spcPct val="70000"/>
              </a:lnSpc>
              <a:spcBef>
                <a:spcPct val="0"/>
              </a:spcBef>
              <a:buNone/>
              <a:defRPr lang="en-US" sz="5200" b="0" kern="1200" spc="-150" dirty="0">
                <a:solidFill>
                  <a:schemeClr val="bg1"/>
                </a:solidFill>
                <a:latin typeface="+mj-lt"/>
                <a:ea typeface="+mj-ea"/>
                <a:cs typeface="+mj-cs"/>
              </a:defRPr>
            </a:lvl1pPr>
          </a:lstStyle>
          <a:p>
            <a:pPr algn="ctr"/>
            <a:r>
              <a:rPr lang="en-GB" b="1" dirty="0" smtClean="0"/>
              <a:t>What is Phonics?</a:t>
            </a:r>
            <a:r>
              <a:rPr lang="en-GB" sz="2000" noProof="1" smtClean="0"/>
              <a:t/>
            </a:r>
            <a:br>
              <a:rPr lang="en-GB" sz="2000" noProof="1" smtClean="0"/>
            </a:br>
            <a:endParaRPr lang="en-GB" sz="2000" dirty="0"/>
          </a:p>
        </p:txBody>
      </p:sp>
      <p:sp>
        <p:nvSpPr>
          <p:cNvPr id="12" name="Flowchart: Alternate Process 11"/>
          <p:cNvSpPr/>
          <p:nvPr/>
        </p:nvSpPr>
        <p:spPr>
          <a:xfrm>
            <a:off x="3697432" y="1672046"/>
            <a:ext cx="7656367" cy="1393371"/>
          </a:xfrm>
          <a:prstGeom prst="flowChartAlternate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cdn-icons-png.flaticon.com/512/5115/5115394.png"/>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198076" y="1835876"/>
            <a:ext cx="948690" cy="1064079"/>
          </a:xfrm>
          <a:prstGeom prst="rect">
            <a:avLst/>
          </a:prstGeom>
          <a:noFill/>
          <a:ln>
            <a:noFill/>
          </a:ln>
        </p:spPr>
      </p:pic>
      <p:pic>
        <p:nvPicPr>
          <p:cNvPr id="16" name="Picture 15" descr="Mess - Free education icons"/>
          <p:cNvPicPr/>
          <p:nvPr/>
        </p:nvPicPr>
        <p:blipFill>
          <a:blip r:embed="rId3">
            <a:extLst>
              <a:ext uri="{28A0092B-C50C-407E-A947-70E740481C1C}">
                <a14:useLocalDpi xmlns:a14="http://schemas.microsoft.com/office/drawing/2010/main" val="0"/>
              </a:ext>
            </a:extLst>
          </a:blip>
          <a:srcRect/>
          <a:stretch>
            <a:fillRect/>
          </a:stretch>
        </p:blipFill>
        <p:spPr bwMode="auto">
          <a:xfrm>
            <a:off x="5647410" y="1454332"/>
            <a:ext cx="1702624" cy="1742531"/>
          </a:xfrm>
          <a:prstGeom prst="rect">
            <a:avLst/>
          </a:prstGeom>
          <a:noFill/>
          <a:ln>
            <a:noFill/>
          </a:ln>
        </p:spPr>
      </p:pic>
      <p:pic>
        <p:nvPicPr>
          <p:cNvPr id="17" name="Picture 16" descr="Squiggle - Free miscellaneous icons"/>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735660" y="1803559"/>
            <a:ext cx="1411259" cy="1193344"/>
          </a:xfrm>
          <a:prstGeom prst="rect">
            <a:avLst/>
          </a:prstGeom>
          <a:noFill/>
          <a:ln>
            <a:noFill/>
          </a:ln>
        </p:spPr>
      </p:pic>
      <p:pic>
        <p:nvPicPr>
          <p:cNvPr id="18" name="Picture 17" descr="Squiggle - Free miscellaneous icons"/>
          <p:cNvPicPr/>
          <p:nvPr/>
        </p:nvPicPr>
        <p:blipFill>
          <a:blip r:embed="rId5">
            <a:extLst>
              <a:ext uri="{28A0092B-C50C-407E-A947-70E740481C1C}">
                <a14:useLocalDpi xmlns:a14="http://schemas.microsoft.com/office/drawing/2010/main" val="0"/>
              </a:ext>
            </a:extLst>
          </a:blip>
          <a:srcRect/>
          <a:stretch>
            <a:fillRect/>
          </a:stretch>
        </p:blipFill>
        <p:spPr bwMode="auto">
          <a:xfrm>
            <a:off x="9753141" y="1848939"/>
            <a:ext cx="1236351" cy="1128711"/>
          </a:xfrm>
          <a:prstGeom prst="rect">
            <a:avLst/>
          </a:prstGeom>
          <a:noFill/>
          <a:ln>
            <a:noFill/>
          </a:ln>
        </p:spPr>
      </p:pic>
      <p:sp>
        <p:nvSpPr>
          <p:cNvPr id="15" name="TextBox 14"/>
          <p:cNvSpPr txBox="1"/>
          <p:nvPr/>
        </p:nvSpPr>
        <p:spPr>
          <a:xfrm rot="20769446">
            <a:off x="4404706" y="5323023"/>
            <a:ext cx="1201238" cy="492443"/>
          </a:xfrm>
          <a:prstGeom prst="rect">
            <a:avLst/>
          </a:prstGeom>
          <a:solidFill>
            <a:schemeClr val="accent6">
              <a:lumMod val="75000"/>
            </a:schemeClr>
          </a:solidFill>
        </p:spPr>
        <p:txBody>
          <a:bodyPr wrap="square" rtlCol="0">
            <a:spAutoFit/>
          </a:bodyPr>
          <a:lstStyle/>
          <a:p>
            <a:pPr algn="ctr"/>
            <a:r>
              <a:rPr lang="en-US" sz="2600" b="1" dirty="0" smtClean="0">
                <a:solidFill>
                  <a:schemeClr val="bg1"/>
                </a:solidFill>
              </a:rPr>
              <a:t>that</a:t>
            </a:r>
            <a:endParaRPr lang="en-GB" sz="2600" b="1" dirty="0">
              <a:solidFill>
                <a:schemeClr val="bg1"/>
              </a:solidFill>
            </a:endParaRPr>
          </a:p>
        </p:txBody>
      </p:sp>
      <p:sp>
        <p:nvSpPr>
          <p:cNvPr id="21" name="TextBox 20"/>
          <p:cNvSpPr txBox="1"/>
          <p:nvPr/>
        </p:nvSpPr>
        <p:spPr>
          <a:xfrm rot="20769446">
            <a:off x="4546147" y="6073530"/>
            <a:ext cx="1201238" cy="492443"/>
          </a:xfrm>
          <a:prstGeom prst="rect">
            <a:avLst/>
          </a:prstGeom>
          <a:solidFill>
            <a:schemeClr val="accent6">
              <a:lumMod val="75000"/>
            </a:schemeClr>
          </a:solidFill>
        </p:spPr>
        <p:txBody>
          <a:bodyPr wrap="square" rtlCol="0">
            <a:spAutoFit/>
          </a:bodyPr>
          <a:lstStyle/>
          <a:p>
            <a:pPr algn="ctr"/>
            <a:r>
              <a:rPr lang="en-US" sz="2600" b="1" dirty="0" smtClean="0">
                <a:solidFill>
                  <a:schemeClr val="bg1"/>
                </a:solidFill>
              </a:rPr>
              <a:t>then</a:t>
            </a:r>
            <a:endParaRPr lang="en-GB" sz="2600" b="1" dirty="0">
              <a:solidFill>
                <a:schemeClr val="bg1"/>
              </a:solidFill>
            </a:endParaRPr>
          </a:p>
        </p:txBody>
      </p:sp>
      <p:sp>
        <p:nvSpPr>
          <p:cNvPr id="22" name="TextBox 21"/>
          <p:cNvSpPr txBox="1"/>
          <p:nvPr/>
        </p:nvSpPr>
        <p:spPr>
          <a:xfrm rot="1254297">
            <a:off x="8624745" y="5332455"/>
            <a:ext cx="1201238" cy="492443"/>
          </a:xfrm>
          <a:prstGeom prst="rect">
            <a:avLst/>
          </a:prstGeom>
          <a:solidFill>
            <a:srgbClr val="00B050"/>
          </a:solidFill>
        </p:spPr>
        <p:txBody>
          <a:bodyPr wrap="square" rtlCol="0">
            <a:spAutoFit/>
          </a:bodyPr>
          <a:lstStyle/>
          <a:p>
            <a:pPr algn="ctr"/>
            <a:r>
              <a:rPr lang="en-US" sz="2600" b="1" dirty="0" smtClean="0">
                <a:solidFill>
                  <a:schemeClr val="bg1"/>
                </a:solidFill>
              </a:rPr>
              <a:t>thick</a:t>
            </a:r>
            <a:endParaRPr lang="en-GB" sz="2600" b="1" dirty="0">
              <a:solidFill>
                <a:schemeClr val="bg1"/>
              </a:solidFill>
            </a:endParaRPr>
          </a:p>
        </p:txBody>
      </p:sp>
      <p:sp>
        <p:nvSpPr>
          <p:cNvPr id="23" name="TextBox 22"/>
          <p:cNvSpPr txBox="1"/>
          <p:nvPr/>
        </p:nvSpPr>
        <p:spPr>
          <a:xfrm rot="1110129">
            <a:off x="8579064" y="6014423"/>
            <a:ext cx="1201238" cy="492443"/>
          </a:xfrm>
          <a:prstGeom prst="rect">
            <a:avLst/>
          </a:prstGeom>
          <a:solidFill>
            <a:srgbClr val="00B050"/>
          </a:solidFill>
        </p:spPr>
        <p:txBody>
          <a:bodyPr wrap="square" rtlCol="0">
            <a:spAutoFit/>
          </a:bodyPr>
          <a:lstStyle/>
          <a:p>
            <a:pPr algn="ctr"/>
            <a:r>
              <a:rPr lang="en-US" sz="2600" b="1" dirty="0" smtClean="0">
                <a:solidFill>
                  <a:schemeClr val="bg1"/>
                </a:solidFill>
              </a:rPr>
              <a:t>thin</a:t>
            </a:r>
            <a:endParaRPr lang="en-GB" sz="2600" b="1" dirty="0">
              <a:solidFill>
                <a:schemeClr val="bg1"/>
              </a:solidFill>
            </a:endParaRPr>
          </a:p>
        </p:txBody>
      </p:sp>
      <p:sp>
        <p:nvSpPr>
          <p:cNvPr id="24" name="Flowchart: Alternate Process 23"/>
          <p:cNvSpPr/>
          <p:nvPr/>
        </p:nvSpPr>
        <p:spPr>
          <a:xfrm>
            <a:off x="3914387" y="4228723"/>
            <a:ext cx="7486383" cy="805220"/>
          </a:xfrm>
          <a:prstGeom prst="flowChartAlternate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3786814" y="4292119"/>
            <a:ext cx="7741527" cy="646331"/>
          </a:xfrm>
          <a:prstGeom prst="rect">
            <a:avLst/>
          </a:prstGeom>
        </p:spPr>
        <p:txBody>
          <a:bodyPr wrap="square">
            <a:spAutoFit/>
          </a:bodyPr>
          <a:lstStyle/>
          <a:p>
            <a:pPr algn="ctr"/>
            <a:r>
              <a:rPr lang="en-US" b="1" dirty="0" smtClean="0">
                <a:solidFill>
                  <a:schemeClr val="bg1"/>
                </a:solidFill>
                <a:effectLst>
                  <a:outerShdw blurRad="38100" dist="38100" dir="2700000" algn="tl">
                    <a:srgbClr val="000000">
                      <a:alpha val="43137"/>
                    </a:srgbClr>
                  </a:outerShdw>
                </a:effectLst>
              </a:rPr>
              <a:t>Teacher’s/</a:t>
            </a:r>
            <a:r>
              <a:rPr lang="en-US" b="1" dirty="0" err="1" smtClean="0">
                <a:solidFill>
                  <a:schemeClr val="bg1"/>
                </a:solidFill>
                <a:effectLst>
                  <a:outerShdw blurRad="38100" dist="38100" dir="2700000" algn="tl">
                    <a:srgbClr val="000000">
                      <a:alpha val="43137"/>
                    </a:srgbClr>
                  </a:outerShdw>
                </a:effectLst>
              </a:rPr>
              <a:t>carers</a:t>
            </a:r>
            <a:r>
              <a:rPr lang="en-US" b="1" dirty="0" smtClean="0">
                <a:solidFill>
                  <a:schemeClr val="bg1"/>
                </a:solidFill>
                <a:effectLst>
                  <a:outerShdw blurRad="38100" dist="38100" dir="2700000" algn="tl">
                    <a:srgbClr val="000000">
                      <a:alpha val="43137"/>
                    </a:srgbClr>
                  </a:outerShdw>
                </a:effectLst>
              </a:rPr>
              <a:t> </a:t>
            </a:r>
            <a:r>
              <a:rPr lang="en-US" b="1" dirty="0">
                <a:solidFill>
                  <a:schemeClr val="bg1"/>
                </a:solidFill>
                <a:effectLst>
                  <a:outerShdw blurRad="38100" dist="38100" dir="2700000" algn="tl">
                    <a:srgbClr val="000000">
                      <a:alpha val="43137"/>
                    </a:srgbClr>
                  </a:outerShdw>
                </a:effectLst>
              </a:rPr>
              <a:t>need to be aware some sounds are different in </a:t>
            </a:r>
            <a:r>
              <a:rPr lang="en-US" b="1" dirty="0" smtClean="0">
                <a:solidFill>
                  <a:schemeClr val="bg1"/>
                </a:solidFill>
                <a:effectLst>
                  <a:outerShdw blurRad="38100" dist="38100" dir="2700000" algn="tl">
                    <a:srgbClr val="000000">
                      <a:alpha val="43137"/>
                    </a:srgbClr>
                  </a:outerShdw>
                </a:effectLst>
              </a:rPr>
              <a:t>some words, therefore, tongue </a:t>
            </a:r>
            <a:r>
              <a:rPr lang="en-US" b="1" dirty="0">
                <a:solidFill>
                  <a:schemeClr val="bg1"/>
                </a:solidFill>
                <a:effectLst>
                  <a:outerShdw blurRad="38100" dist="38100" dir="2700000" algn="tl">
                    <a:srgbClr val="000000">
                      <a:alpha val="43137"/>
                    </a:srgbClr>
                  </a:outerShdw>
                </a:effectLst>
              </a:rPr>
              <a:t>placement will </a:t>
            </a:r>
            <a:r>
              <a:rPr lang="en-US" b="1" dirty="0" smtClean="0">
                <a:solidFill>
                  <a:schemeClr val="bg1"/>
                </a:solidFill>
                <a:effectLst>
                  <a:outerShdw blurRad="38100" dist="38100" dir="2700000" algn="tl">
                    <a:srgbClr val="000000">
                      <a:alpha val="43137"/>
                    </a:srgbClr>
                  </a:outerShdw>
                </a:effectLst>
              </a:rPr>
              <a:t>change.</a:t>
            </a:r>
            <a:endParaRPr lang="en-U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13291450"/>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 calcmode="lin" valueType="num">
                                      <p:cBhvr additive="base">
                                        <p:cTn id="2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 calcmode="lin" valueType="num">
                                      <p:cBhvr additive="base">
                                        <p:cTn id="3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9">
                                            <p:txEl>
                                              <p:pRg st="0" end="0"/>
                                            </p:txEl>
                                          </p:spTgt>
                                        </p:tgtEl>
                                        <p:attrNameLst>
                                          <p:attrName>style.visibility</p:attrName>
                                        </p:attrNameLst>
                                      </p:cBhvr>
                                      <p:to>
                                        <p:strVal val="visible"/>
                                      </p:to>
                                    </p:set>
                                    <p:animEffect transition="in" filter="fade">
                                      <p:cBhvr>
                                        <p:cTn id="39" dur="500"/>
                                        <p:tgtEl>
                                          <p:spTgt spid="19">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1" grpId="0" animBg="1"/>
      <p:bldP spid="22"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Decoding – ‘the mechanics’</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6</a:t>
            </a:fld>
            <a:endParaRPr lang="en-US" dirty="0"/>
          </a:p>
        </p:txBody>
      </p:sp>
      <p:sp>
        <p:nvSpPr>
          <p:cNvPr id="5" name="TextBox 4"/>
          <p:cNvSpPr txBox="1"/>
          <p:nvPr/>
        </p:nvSpPr>
        <p:spPr>
          <a:xfrm>
            <a:off x="1115878" y="2185261"/>
            <a:ext cx="751668" cy="1477328"/>
          </a:xfrm>
          <a:prstGeom prst="rect">
            <a:avLst/>
          </a:prstGeom>
          <a:noFill/>
        </p:spPr>
        <p:txBody>
          <a:bodyPr wrap="square" rtlCol="0">
            <a:spAutoFit/>
          </a:bodyPr>
          <a:lstStyle/>
          <a:p>
            <a:r>
              <a:rPr lang="en-US" sz="9000" dirty="0" smtClean="0">
                <a:solidFill>
                  <a:schemeClr val="bg1"/>
                </a:solidFill>
              </a:rPr>
              <a:t>c</a:t>
            </a:r>
            <a:endParaRPr lang="en-GB" sz="9000" dirty="0">
              <a:solidFill>
                <a:schemeClr val="bg1"/>
              </a:solidFill>
            </a:endParaRPr>
          </a:p>
        </p:txBody>
      </p:sp>
      <p:sp>
        <p:nvSpPr>
          <p:cNvPr id="6" name="TextBox 5"/>
          <p:cNvSpPr txBox="1"/>
          <p:nvPr/>
        </p:nvSpPr>
        <p:spPr>
          <a:xfrm>
            <a:off x="1894668" y="2185260"/>
            <a:ext cx="751668" cy="1477328"/>
          </a:xfrm>
          <a:prstGeom prst="rect">
            <a:avLst/>
          </a:prstGeom>
          <a:noFill/>
        </p:spPr>
        <p:txBody>
          <a:bodyPr wrap="square" rtlCol="0">
            <a:spAutoFit/>
          </a:bodyPr>
          <a:lstStyle/>
          <a:p>
            <a:r>
              <a:rPr lang="en-US" sz="9000" dirty="0" smtClean="0">
                <a:solidFill>
                  <a:schemeClr val="bg1"/>
                </a:solidFill>
              </a:rPr>
              <a:t>a</a:t>
            </a:r>
            <a:endParaRPr lang="en-GB" sz="9000" dirty="0">
              <a:solidFill>
                <a:schemeClr val="bg1"/>
              </a:solidFill>
            </a:endParaRPr>
          </a:p>
        </p:txBody>
      </p:sp>
      <p:sp>
        <p:nvSpPr>
          <p:cNvPr id="7" name="TextBox 6"/>
          <p:cNvSpPr txBox="1"/>
          <p:nvPr/>
        </p:nvSpPr>
        <p:spPr>
          <a:xfrm>
            <a:off x="2686373" y="2185260"/>
            <a:ext cx="751668" cy="1477328"/>
          </a:xfrm>
          <a:prstGeom prst="rect">
            <a:avLst/>
          </a:prstGeom>
          <a:noFill/>
        </p:spPr>
        <p:txBody>
          <a:bodyPr wrap="square" rtlCol="0">
            <a:spAutoFit/>
          </a:bodyPr>
          <a:lstStyle/>
          <a:p>
            <a:r>
              <a:rPr lang="en-US" sz="9000" dirty="0">
                <a:solidFill>
                  <a:schemeClr val="bg1"/>
                </a:solidFill>
              </a:rPr>
              <a:t>t</a:t>
            </a:r>
            <a:endParaRPr lang="en-GB" sz="9000" dirty="0">
              <a:solidFill>
                <a:schemeClr val="bg1"/>
              </a:solidFill>
            </a:endParaRPr>
          </a:p>
        </p:txBody>
      </p:sp>
      <p:sp>
        <p:nvSpPr>
          <p:cNvPr id="8" name="TextBox 7"/>
          <p:cNvSpPr txBox="1"/>
          <p:nvPr/>
        </p:nvSpPr>
        <p:spPr>
          <a:xfrm>
            <a:off x="1263112" y="2456482"/>
            <a:ext cx="333214" cy="1477328"/>
          </a:xfrm>
          <a:prstGeom prst="rect">
            <a:avLst/>
          </a:prstGeom>
          <a:noFill/>
        </p:spPr>
        <p:txBody>
          <a:bodyPr wrap="square" rtlCol="0">
            <a:spAutoFit/>
          </a:bodyPr>
          <a:lstStyle/>
          <a:p>
            <a:r>
              <a:rPr lang="en-US" sz="9000" dirty="0" smtClean="0">
                <a:solidFill>
                  <a:schemeClr val="bg1"/>
                </a:solidFill>
              </a:rPr>
              <a:t>.</a:t>
            </a:r>
            <a:endParaRPr lang="en-GB" sz="9000" dirty="0">
              <a:solidFill>
                <a:schemeClr val="bg1"/>
              </a:solidFill>
            </a:endParaRPr>
          </a:p>
        </p:txBody>
      </p:sp>
      <p:sp>
        <p:nvSpPr>
          <p:cNvPr id="9" name="TextBox 8"/>
          <p:cNvSpPr txBox="1"/>
          <p:nvPr/>
        </p:nvSpPr>
        <p:spPr>
          <a:xfrm>
            <a:off x="2014780" y="2523642"/>
            <a:ext cx="333214" cy="1477328"/>
          </a:xfrm>
          <a:prstGeom prst="rect">
            <a:avLst/>
          </a:prstGeom>
          <a:noFill/>
        </p:spPr>
        <p:txBody>
          <a:bodyPr wrap="square" rtlCol="0">
            <a:spAutoFit/>
          </a:bodyPr>
          <a:lstStyle/>
          <a:p>
            <a:r>
              <a:rPr lang="en-US" sz="9000" dirty="0" smtClean="0">
                <a:solidFill>
                  <a:schemeClr val="bg1"/>
                </a:solidFill>
              </a:rPr>
              <a:t>.</a:t>
            </a:r>
            <a:endParaRPr lang="en-GB" sz="9000" dirty="0">
              <a:solidFill>
                <a:schemeClr val="bg1"/>
              </a:solidFill>
            </a:endParaRPr>
          </a:p>
        </p:txBody>
      </p:sp>
      <p:sp>
        <p:nvSpPr>
          <p:cNvPr id="10" name="TextBox 9"/>
          <p:cNvSpPr txBox="1"/>
          <p:nvPr/>
        </p:nvSpPr>
        <p:spPr>
          <a:xfrm>
            <a:off x="2766448" y="2523642"/>
            <a:ext cx="333214" cy="1477328"/>
          </a:xfrm>
          <a:prstGeom prst="rect">
            <a:avLst/>
          </a:prstGeom>
          <a:noFill/>
        </p:spPr>
        <p:txBody>
          <a:bodyPr wrap="square" rtlCol="0">
            <a:spAutoFit/>
          </a:bodyPr>
          <a:lstStyle/>
          <a:p>
            <a:r>
              <a:rPr lang="en-US" sz="9000" dirty="0" smtClean="0">
                <a:solidFill>
                  <a:schemeClr val="bg1"/>
                </a:solidFill>
              </a:rPr>
              <a:t>.</a:t>
            </a:r>
            <a:endParaRPr lang="en-GB" sz="9000" dirty="0">
              <a:solidFill>
                <a:schemeClr val="bg1"/>
              </a:solidFill>
            </a:endParaRPr>
          </a:p>
        </p:txBody>
      </p:sp>
      <p:pic>
        <p:nvPicPr>
          <p:cNvPr id="3074" name="Picture 2" descr="Happy cat cartoon Royalty Free Vector Image - VectorStock"/>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b="8009"/>
          <a:stretch/>
        </p:blipFill>
        <p:spPr bwMode="auto">
          <a:xfrm>
            <a:off x="4611931" y="1890793"/>
            <a:ext cx="1948373" cy="245648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115878" y="4711485"/>
            <a:ext cx="1817177" cy="1477328"/>
          </a:xfrm>
          <a:prstGeom prst="rect">
            <a:avLst/>
          </a:prstGeom>
          <a:noFill/>
        </p:spPr>
        <p:txBody>
          <a:bodyPr wrap="square" rtlCol="0">
            <a:spAutoFit/>
          </a:bodyPr>
          <a:lstStyle/>
          <a:p>
            <a:r>
              <a:rPr lang="en-US" sz="9000" u="sng" dirty="0" err="1" smtClean="0">
                <a:solidFill>
                  <a:schemeClr val="bg1"/>
                </a:solidFill>
              </a:rPr>
              <a:t>Sh</a:t>
            </a:r>
            <a:endParaRPr lang="en-GB" sz="9000" u="sng" dirty="0">
              <a:solidFill>
                <a:schemeClr val="bg1"/>
              </a:solidFill>
            </a:endParaRPr>
          </a:p>
        </p:txBody>
      </p:sp>
      <p:sp>
        <p:nvSpPr>
          <p:cNvPr id="13" name="TextBox 12"/>
          <p:cNvSpPr txBox="1"/>
          <p:nvPr/>
        </p:nvSpPr>
        <p:spPr>
          <a:xfrm>
            <a:off x="2347994" y="4711485"/>
            <a:ext cx="860155" cy="1477328"/>
          </a:xfrm>
          <a:prstGeom prst="rect">
            <a:avLst/>
          </a:prstGeom>
          <a:noFill/>
        </p:spPr>
        <p:txBody>
          <a:bodyPr wrap="square" rtlCol="0">
            <a:spAutoFit/>
          </a:bodyPr>
          <a:lstStyle/>
          <a:p>
            <a:r>
              <a:rPr lang="en-US" sz="9000" dirty="0">
                <a:solidFill>
                  <a:schemeClr val="bg1"/>
                </a:solidFill>
              </a:rPr>
              <a:t>o</a:t>
            </a:r>
            <a:endParaRPr lang="en-GB" sz="9000" dirty="0">
              <a:solidFill>
                <a:schemeClr val="bg1"/>
              </a:solidFill>
            </a:endParaRPr>
          </a:p>
        </p:txBody>
      </p:sp>
      <p:sp>
        <p:nvSpPr>
          <p:cNvPr id="14" name="TextBox 13"/>
          <p:cNvSpPr txBox="1"/>
          <p:nvPr/>
        </p:nvSpPr>
        <p:spPr>
          <a:xfrm>
            <a:off x="3062207" y="4711485"/>
            <a:ext cx="1817177" cy="1477328"/>
          </a:xfrm>
          <a:prstGeom prst="rect">
            <a:avLst/>
          </a:prstGeom>
          <a:noFill/>
        </p:spPr>
        <p:txBody>
          <a:bodyPr wrap="square" rtlCol="0">
            <a:spAutoFit/>
          </a:bodyPr>
          <a:lstStyle/>
          <a:p>
            <a:r>
              <a:rPr lang="en-US" sz="9000" dirty="0" smtClean="0">
                <a:solidFill>
                  <a:schemeClr val="bg1"/>
                </a:solidFill>
              </a:rPr>
              <a:t>p</a:t>
            </a:r>
            <a:endParaRPr lang="en-GB" sz="9000" dirty="0">
              <a:solidFill>
                <a:schemeClr val="bg1"/>
              </a:solidFill>
            </a:endParaRPr>
          </a:p>
        </p:txBody>
      </p:sp>
      <p:sp>
        <p:nvSpPr>
          <p:cNvPr id="15" name="TextBox 14"/>
          <p:cNvSpPr txBox="1"/>
          <p:nvPr/>
        </p:nvSpPr>
        <p:spPr>
          <a:xfrm>
            <a:off x="2506090" y="4969791"/>
            <a:ext cx="333214" cy="1477328"/>
          </a:xfrm>
          <a:prstGeom prst="rect">
            <a:avLst/>
          </a:prstGeom>
          <a:noFill/>
        </p:spPr>
        <p:txBody>
          <a:bodyPr wrap="square" rtlCol="0">
            <a:spAutoFit/>
          </a:bodyPr>
          <a:lstStyle/>
          <a:p>
            <a:r>
              <a:rPr lang="en-US" sz="9000" dirty="0" smtClean="0">
                <a:solidFill>
                  <a:schemeClr val="bg1"/>
                </a:solidFill>
              </a:rPr>
              <a:t>.</a:t>
            </a:r>
            <a:endParaRPr lang="en-GB" sz="9000" dirty="0">
              <a:solidFill>
                <a:schemeClr val="bg1"/>
              </a:solidFill>
            </a:endParaRPr>
          </a:p>
        </p:txBody>
      </p:sp>
      <p:sp>
        <p:nvSpPr>
          <p:cNvPr id="16" name="TextBox 15"/>
          <p:cNvSpPr txBox="1"/>
          <p:nvPr/>
        </p:nvSpPr>
        <p:spPr>
          <a:xfrm>
            <a:off x="3266914" y="4969791"/>
            <a:ext cx="333214" cy="1477328"/>
          </a:xfrm>
          <a:prstGeom prst="rect">
            <a:avLst/>
          </a:prstGeom>
          <a:noFill/>
        </p:spPr>
        <p:txBody>
          <a:bodyPr wrap="square" rtlCol="0">
            <a:spAutoFit/>
          </a:bodyPr>
          <a:lstStyle/>
          <a:p>
            <a:r>
              <a:rPr lang="en-US" sz="9000" dirty="0" smtClean="0">
                <a:solidFill>
                  <a:schemeClr val="bg1"/>
                </a:solidFill>
              </a:rPr>
              <a:t>.</a:t>
            </a:r>
            <a:endParaRPr lang="en-GB" sz="9000" dirty="0">
              <a:solidFill>
                <a:schemeClr val="bg1"/>
              </a:solidFill>
            </a:endParaRPr>
          </a:p>
        </p:txBody>
      </p:sp>
      <p:pic>
        <p:nvPicPr>
          <p:cNvPr id="3076" name="Picture 4" descr="Retail Shop Rent Jasola New Delhi | Settlers In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7171" y="3933810"/>
            <a:ext cx="2850804" cy="285080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artoon mechanic thumb up Royalty Free Vector Image"/>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b="7476"/>
          <a:stretch/>
        </p:blipFill>
        <p:spPr bwMode="auto">
          <a:xfrm flipH="1">
            <a:off x="9304689" y="787555"/>
            <a:ext cx="1375389" cy="196339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9304689" y="3006671"/>
            <a:ext cx="1861840" cy="461665"/>
          </a:xfrm>
          <a:prstGeom prst="rect">
            <a:avLst/>
          </a:prstGeom>
          <a:noFill/>
        </p:spPr>
        <p:txBody>
          <a:bodyPr wrap="square" rtlCol="0">
            <a:spAutoFit/>
          </a:bodyPr>
          <a:lstStyle/>
          <a:p>
            <a:r>
              <a:rPr lang="en-US" sz="2400" b="1" dirty="0" smtClean="0">
                <a:solidFill>
                  <a:srgbClr val="FFFF00"/>
                </a:solidFill>
              </a:rPr>
              <a:t>Decoding</a:t>
            </a:r>
            <a:endParaRPr lang="en-GB" sz="2400" b="1" dirty="0">
              <a:solidFill>
                <a:srgbClr val="FFFF00"/>
              </a:solidFill>
            </a:endParaRPr>
          </a:p>
        </p:txBody>
      </p:sp>
      <p:sp>
        <p:nvSpPr>
          <p:cNvPr id="21" name="TextBox 20"/>
          <p:cNvSpPr txBox="1"/>
          <p:nvPr/>
        </p:nvSpPr>
        <p:spPr>
          <a:xfrm>
            <a:off x="7893321" y="1769252"/>
            <a:ext cx="1861840" cy="461665"/>
          </a:xfrm>
          <a:prstGeom prst="rect">
            <a:avLst/>
          </a:prstGeom>
          <a:noFill/>
        </p:spPr>
        <p:txBody>
          <a:bodyPr wrap="square" rtlCol="0">
            <a:spAutoFit/>
          </a:bodyPr>
          <a:lstStyle/>
          <a:p>
            <a:r>
              <a:rPr lang="en-US" sz="2400" b="1" dirty="0" smtClean="0">
                <a:solidFill>
                  <a:srgbClr val="FFFF00"/>
                </a:solidFill>
              </a:rPr>
              <a:t>Fluency</a:t>
            </a:r>
            <a:endParaRPr lang="en-GB" sz="2400" b="1" dirty="0">
              <a:solidFill>
                <a:srgbClr val="FFFF00"/>
              </a:solidFill>
            </a:endParaRPr>
          </a:p>
        </p:txBody>
      </p:sp>
      <p:sp>
        <p:nvSpPr>
          <p:cNvPr id="22" name="TextBox 21"/>
          <p:cNvSpPr txBox="1"/>
          <p:nvPr/>
        </p:nvSpPr>
        <p:spPr>
          <a:xfrm>
            <a:off x="8567055" y="248605"/>
            <a:ext cx="1861840" cy="461665"/>
          </a:xfrm>
          <a:prstGeom prst="rect">
            <a:avLst/>
          </a:prstGeom>
          <a:noFill/>
        </p:spPr>
        <p:txBody>
          <a:bodyPr wrap="square" rtlCol="0">
            <a:spAutoFit/>
          </a:bodyPr>
          <a:lstStyle/>
          <a:p>
            <a:r>
              <a:rPr lang="en-US" sz="2400" b="1" dirty="0" smtClean="0">
                <a:solidFill>
                  <a:srgbClr val="FFFF00"/>
                </a:solidFill>
              </a:rPr>
              <a:t>Accuracy</a:t>
            </a:r>
            <a:endParaRPr lang="en-GB" sz="2400" b="1" dirty="0">
              <a:solidFill>
                <a:srgbClr val="FFFF00"/>
              </a:solidFill>
            </a:endParaRPr>
          </a:p>
        </p:txBody>
      </p:sp>
      <p:sp>
        <p:nvSpPr>
          <p:cNvPr id="23" name="TextBox 22"/>
          <p:cNvSpPr txBox="1"/>
          <p:nvPr/>
        </p:nvSpPr>
        <p:spPr>
          <a:xfrm>
            <a:off x="10680079" y="1244684"/>
            <a:ext cx="1310144" cy="461665"/>
          </a:xfrm>
          <a:prstGeom prst="rect">
            <a:avLst/>
          </a:prstGeom>
          <a:noFill/>
        </p:spPr>
        <p:txBody>
          <a:bodyPr wrap="square" rtlCol="0">
            <a:spAutoFit/>
          </a:bodyPr>
          <a:lstStyle/>
          <a:p>
            <a:r>
              <a:rPr lang="en-US" sz="2400" b="1" dirty="0" smtClean="0">
                <a:solidFill>
                  <a:srgbClr val="FFFF00"/>
                </a:solidFill>
              </a:rPr>
              <a:t>Prosody</a:t>
            </a:r>
            <a:endParaRPr lang="en-GB" sz="2400" b="1" dirty="0">
              <a:solidFill>
                <a:srgbClr val="FFFF00"/>
              </a:solidFill>
            </a:endParaRPr>
          </a:p>
        </p:txBody>
      </p:sp>
    </p:spTree>
    <p:extLst>
      <p:ext uri="{BB962C8B-B14F-4D97-AF65-F5344CB8AC3E}">
        <p14:creationId xmlns:p14="http://schemas.microsoft.com/office/powerpoint/2010/main" val="1667148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arn(inVertical)">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0-#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0-#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0-#ppt_w/2"/>
                                          </p:val>
                                        </p:tav>
                                        <p:tav tm="100000">
                                          <p:val>
                                            <p:strVal val="#ppt_x"/>
                                          </p:val>
                                        </p:tav>
                                      </p:tavLst>
                                    </p:anim>
                                    <p:anim calcmode="lin" valueType="num">
                                      <p:cBhvr additive="base">
                                        <p:cTn id="4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0-#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0-#ppt_w/2"/>
                                          </p:val>
                                        </p:tav>
                                        <p:tav tm="100000">
                                          <p:val>
                                            <p:strVal val="#ppt_x"/>
                                          </p:val>
                                        </p:tav>
                                      </p:tavLst>
                                    </p:anim>
                                    <p:anim calcmode="lin" valueType="num">
                                      <p:cBhvr additive="base">
                                        <p:cTn id="5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074"/>
                                        </p:tgtEl>
                                        <p:attrNameLst>
                                          <p:attrName>style.visibility</p:attrName>
                                        </p:attrNameLst>
                                      </p:cBhvr>
                                      <p:to>
                                        <p:strVal val="visible"/>
                                      </p:to>
                                    </p:set>
                                    <p:animEffect transition="in" filter="fade">
                                      <p:cBhvr>
                                        <p:cTn id="57" dur="1000"/>
                                        <p:tgtEl>
                                          <p:spTgt spid="3074"/>
                                        </p:tgtEl>
                                      </p:cBhvr>
                                    </p:animEffect>
                                    <p:anim calcmode="lin" valueType="num">
                                      <p:cBhvr>
                                        <p:cTn id="58" dur="1000" fill="hold"/>
                                        <p:tgtEl>
                                          <p:spTgt spid="3074"/>
                                        </p:tgtEl>
                                        <p:attrNameLst>
                                          <p:attrName>ppt_x</p:attrName>
                                        </p:attrNameLst>
                                      </p:cBhvr>
                                      <p:tavLst>
                                        <p:tav tm="0">
                                          <p:val>
                                            <p:strVal val="#ppt_x"/>
                                          </p:val>
                                        </p:tav>
                                        <p:tav tm="100000">
                                          <p:val>
                                            <p:strVal val="#ppt_x"/>
                                          </p:val>
                                        </p:tav>
                                      </p:tavLst>
                                    </p:anim>
                                    <p:anim calcmode="lin" valueType="num">
                                      <p:cBhvr>
                                        <p:cTn id="5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500" fill="hold"/>
                                        <p:tgtEl>
                                          <p:spTgt spid="11"/>
                                        </p:tgtEl>
                                        <p:attrNameLst>
                                          <p:attrName>ppt_x</p:attrName>
                                        </p:attrNameLst>
                                      </p:cBhvr>
                                      <p:tavLst>
                                        <p:tav tm="0">
                                          <p:val>
                                            <p:strVal val="0-#ppt_w/2"/>
                                          </p:val>
                                        </p:tav>
                                        <p:tav tm="100000">
                                          <p:val>
                                            <p:strVal val="#ppt_x"/>
                                          </p:val>
                                        </p:tav>
                                      </p:tavLst>
                                    </p:anim>
                                    <p:anim calcmode="lin" valueType="num">
                                      <p:cBhvr additive="base">
                                        <p:cTn id="65"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8"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500" fill="hold"/>
                                        <p:tgtEl>
                                          <p:spTgt spid="13"/>
                                        </p:tgtEl>
                                        <p:attrNameLst>
                                          <p:attrName>ppt_x</p:attrName>
                                        </p:attrNameLst>
                                      </p:cBhvr>
                                      <p:tavLst>
                                        <p:tav tm="0">
                                          <p:val>
                                            <p:strVal val="0-#ppt_w/2"/>
                                          </p:val>
                                        </p:tav>
                                        <p:tav tm="100000">
                                          <p:val>
                                            <p:strVal val="#ppt_x"/>
                                          </p:val>
                                        </p:tav>
                                      </p:tavLst>
                                    </p:anim>
                                    <p:anim calcmode="lin" valueType="num">
                                      <p:cBhvr additive="base">
                                        <p:cTn id="71" dur="500" fill="hold"/>
                                        <p:tgtEl>
                                          <p:spTgt spid="1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0-#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8" fill="hold" grpId="0" nodeType="click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fill="hold"/>
                                        <p:tgtEl>
                                          <p:spTgt spid="16"/>
                                        </p:tgtEl>
                                        <p:attrNameLst>
                                          <p:attrName>ppt_x</p:attrName>
                                        </p:attrNameLst>
                                      </p:cBhvr>
                                      <p:tavLst>
                                        <p:tav tm="0">
                                          <p:val>
                                            <p:strVal val="0-#ppt_w/2"/>
                                          </p:val>
                                        </p:tav>
                                        <p:tav tm="100000">
                                          <p:val>
                                            <p:strVal val="#ppt_x"/>
                                          </p:val>
                                        </p:tav>
                                      </p:tavLst>
                                    </p:anim>
                                    <p:anim calcmode="lin" valueType="num">
                                      <p:cBhvr additive="base">
                                        <p:cTn id="81" dur="5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8"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additive="base">
                                        <p:cTn id="84" dur="500" fill="hold"/>
                                        <p:tgtEl>
                                          <p:spTgt spid="14"/>
                                        </p:tgtEl>
                                        <p:attrNameLst>
                                          <p:attrName>ppt_x</p:attrName>
                                        </p:attrNameLst>
                                      </p:cBhvr>
                                      <p:tavLst>
                                        <p:tav tm="0">
                                          <p:val>
                                            <p:strVal val="0-#ppt_w/2"/>
                                          </p:val>
                                        </p:tav>
                                        <p:tav tm="100000">
                                          <p:val>
                                            <p:strVal val="#ppt_x"/>
                                          </p:val>
                                        </p:tav>
                                      </p:tavLst>
                                    </p:anim>
                                    <p:anim calcmode="lin" valueType="num">
                                      <p:cBhvr additive="base">
                                        <p:cTn id="85"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6" presetClass="entr" presetSubtype="16" fill="hold" nodeType="clickEffect">
                                  <p:stCondLst>
                                    <p:cond delay="0"/>
                                  </p:stCondLst>
                                  <p:childTnLst>
                                    <p:set>
                                      <p:cBhvr>
                                        <p:cTn id="89" dur="1" fill="hold">
                                          <p:stCondLst>
                                            <p:cond delay="0"/>
                                          </p:stCondLst>
                                        </p:cTn>
                                        <p:tgtEl>
                                          <p:spTgt spid="3076"/>
                                        </p:tgtEl>
                                        <p:attrNameLst>
                                          <p:attrName>style.visibility</p:attrName>
                                        </p:attrNameLst>
                                      </p:cBhvr>
                                      <p:to>
                                        <p:strVal val="visible"/>
                                      </p:to>
                                    </p:set>
                                    <p:animEffect transition="in" filter="circle(in)">
                                      <p:cBhvr>
                                        <p:cTn id="90" dur="2000"/>
                                        <p:tgtEl>
                                          <p:spTgt spid="3076"/>
                                        </p:tgtEl>
                                      </p:cBhvr>
                                    </p:animEffect>
                                  </p:childTnLst>
                                </p:cTn>
                              </p:par>
                              <p:par>
                                <p:cTn id="91" presetID="27" presetClass="emph" presetSubtype="0" repeatCount="indefinite" fill="remove" grpId="0" nodeType="withEffect">
                                  <p:stCondLst>
                                    <p:cond delay="0"/>
                                  </p:stCondLst>
                                  <p:endCondLst>
                                    <p:cond evt="onNext" delay="0">
                                      <p:tgtEl>
                                        <p:sldTgt/>
                                      </p:tgtEl>
                                    </p:cond>
                                  </p:endCondLst>
                                  <p:childTnLst>
                                    <p:animClr clrSpc="rgb" dir="cw">
                                      <p:cBhvr override="childStyle">
                                        <p:cTn id="92" dur="250" autoRev="1" fill="remove"/>
                                        <p:tgtEl>
                                          <p:spTgt spid="2"/>
                                        </p:tgtEl>
                                        <p:attrNameLst>
                                          <p:attrName>style.color</p:attrName>
                                        </p:attrNameLst>
                                      </p:cBhvr>
                                      <p:to>
                                        <a:schemeClr val="bg1"/>
                                      </p:to>
                                    </p:animClr>
                                    <p:animClr clrSpc="rgb" dir="cw">
                                      <p:cBhvr>
                                        <p:cTn id="93" dur="250" autoRev="1" fill="remove"/>
                                        <p:tgtEl>
                                          <p:spTgt spid="2"/>
                                        </p:tgtEl>
                                        <p:attrNameLst>
                                          <p:attrName>fillcolor</p:attrName>
                                        </p:attrNameLst>
                                      </p:cBhvr>
                                      <p:to>
                                        <a:schemeClr val="bg1"/>
                                      </p:to>
                                    </p:animClr>
                                    <p:set>
                                      <p:cBhvr>
                                        <p:cTn id="94" dur="250" autoRev="1" fill="remove"/>
                                        <p:tgtEl>
                                          <p:spTgt spid="2"/>
                                        </p:tgtEl>
                                        <p:attrNameLst>
                                          <p:attrName>fill.type</p:attrName>
                                        </p:attrNameLst>
                                      </p:cBhvr>
                                      <p:to>
                                        <p:strVal val="solid"/>
                                      </p:to>
                                    </p:set>
                                    <p:set>
                                      <p:cBhvr>
                                        <p:cTn id="95" dur="25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P spid="7" grpId="0"/>
      <p:bldP spid="8" grpId="0"/>
      <p:bldP spid="9" grpId="0"/>
      <p:bldP spid="10" grpId="0"/>
      <p:bldP spid="11" grpId="0"/>
      <p:bldP spid="13" grpId="0"/>
      <p:bldP spid="14" grpId="0"/>
      <p:bldP spid="15" grpId="0"/>
      <p:bldP spid="16" grpId="0"/>
      <p:bldP spid="17"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1076"/>
            <a:ext cx="5814848" cy="833663"/>
          </a:xfrm>
        </p:spPr>
        <p:txBody>
          <a:bodyPr/>
          <a:lstStyle/>
          <a:p>
            <a:r>
              <a:rPr lang="en-US" dirty="0" smtClean="0"/>
              <a:t>Comprehension</a:t>
            </a:r>
            <a:endParaRPr lang="en-GB" dirty="0"/>
          </a:p>
        </p:txBody>
      </p:sp>
      <p:sp>
        <p:nvSpPr>
          <p:cNvPr id="3" name="Content Placeholder 2"/>
          <p:cNvSpPr>
            <a:spLocks noGrp="1"/>
          </p:cNvSpPr>
          <p:nvPr>
            <p:ph idx="1"/>
          </p:nvPr>
        </p:nvSpPr>
        <p:spPr>
          <a:xfrm>
            <a:off x="838200" y="1825625"/>
            <a:ext cx="5814848" cy="1886219"/>
          </a:xfrm>
        </p:spPr>
        <p:txBody>
          <a:bodyPr>
            <a:normAutofit/>
          </a:bodyPr>
          <a:lstStyle/>
          <a:p>
            <a:pPr marL="0" indent="0">
              <a:buNone/>
            </a:pPr>
            <a:r>
              <a:rPr lang="en-US" dirty="0" smtClean="0"/>
              <a:t>Children need to:</a:t>
            </a:r>
          </a:p>
          <a:p>
            <a:r>
              <a:rPr lang="en-US" dirty="0" smtClean="0"/>
              <a:t>Talk a lot about what they have read to show they understand. </a:t>
            </a:r>
          </a:p>
          <a:p>
            <a:r>
              <a:rPr lang="en-US" dirty="0" smtClean="0"/>
              <a:t>Listen to and discuss other ideas to help deepen understanding. </a:t>
            </a:r>
          </a:p>
          <a:p>
            <a:endParaRPr lang="en-US"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7</a:t>
            </a:fld>
            <a:endParaRPr lang="en-US" dirty="0"/>
          </a:p>
        </p:txBody>
      </p:sp>
      <p:sp>
        <p:nvSpPr>
          <p:cNvPr id="13" name="Content Placeholder 2"/>
          <p:cNvSpPr txBox="1">
            <a:spLocks/>
          </p:cNvSpPr>
          <p:nvPr/>
        </p:nvSpPr>
        <p:spPr>
          <a:xfrm>
            <a:off x="838200" y="3530505"/>
            <a:ext cx="4237482" cy="5984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0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18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16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4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smtClean="0">
                <a:solidFill>
                  <a:srgbClr val="00FF00"/>
                </a:solidFill>
              </a:rPr>
              <a:t>Fastest finger – (FF) retrieval  questions, skimming and scanning skills</a:t>
            </a:r>
          </a:p>
          <a:p>
            <a:pPr marL="0" indent="0">
              <a:buFont typeface="Wingdings" panose="05000000000000000000" pitchFamily="2" charset="2"/>
              <a:buNone/>
            </a:pPr>
            <a:endParaRPr lang="en-US" dirty="0" smtClean="0"/>
          </a:p>
          <a:p>
            <a:r>
              <a:rPr lang="en-US" sz="2500" dirty="0" smtClean="0">
                <a:solidFill>
                  <a:srgbClr val="00FF00"/>
                </a:solidFill>
              </a:rPr>
              <a:t>Have a think (</a:t>
            </a:r>
            <a:r>
              <a:rPr lang="en-US" sz="2500" dirty="0" err="1" smtClean="0">
                <a:solidFill>
                  <a:srgbClr val="00FF00"/>
                </a:solidFill>
              </a:rPr>
              <a:t>HaT</a:t>
            </a:r>
            <a:r>
              <a:rPr lang="en-US" sz="2500" dirty="0" smtClean="0">
                <a:solidFill>
                  <a:srgbClr val="00FF00"/>
                </a:solidFill>
              </a:rPr>
              <a:t>) – inference</a:t>
            </a:r>
          </a:p>
          <a:p>
            <a:endParaRPr lang="en-GB" dirty="0"/>
          </a:p>
        </p:txBody>
      </p:sp>
      <p:pic>
        <p:nvPicPr>
          <p:cNvPr id="14" name="Picture 13"/>
          <p:cNvPicPr>
            <a:picLocks noChangeAspect="1"/>
          </p:cNvPicPr>
          <p:nvPr/>
        </p:nvPicPr>
        <p:blipFill>
          <a:blip r:embed="rId2"/>
          <a:stretch>
            <a:fillRect/>
          </a:stretch>
        </p:blipFill>
        <p:spPr>
          <a:xfrm>
            <a:off x="7872483" y="489648"/>
            <a:ext cx="2867025" cy="5286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188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1076"/>
            <a:ext cx="5814848" cy="833663"/>
          </a:xfrm>
        </p:spPr>
        <p:txBody>
          <a:bodyPr/>
          <a:lstStyle/>
          <a:p>
            <a:r>
              <a:rPr lang="en-US" dirty="0" smtClean="0"/>
              <a:t>Comprehension</a:t>
            </a:r>
            <a:endParaRPr lang="en-GB" dirty="0"/>
          </a:p>
        </p:txBody>
      </p:sp>
      <p:sp>
        <p:nvSpPr>
          <p:cNvPr id="3" name="Content Placeholder 2"/>
          <p:cNvSpPr>
            <a:spLocks noGrp="1"/>
          </p:cNvSpPr>
          <p:nvPr>
            <p:ph idx="1"/>
          </p:nvPr>
        </p:nvSpPr>
        <p:spPr>
          <a:xfrm>
            <a:off x="838200" y="1825625"/>
            <a:ext cx="5814848" cy="1886219"/>
          </a:xfrm>
        </p:spPr>
        <p:txBody>
          <a:bodyPr>
            <a:normAutofit fontScale="85000" lnSpcReduction="20000"/>
          </a:bodyPr>
          <a:lstStyle/>
          <a:p>
            <a:r>
              <a:rPr lang="en-US" dirty="0" smtClean="0"/>
              <a:t>Children:</a:t>
            </a:r>
          </a:p>
          <a:p>
            <a:r>
              <a:rPr lang="en-US" dirty="0" smtClean="0"/>
              <a:t>Talk a lot about what they have read to show they understand. </a:t>
            </a:r>
          </a:p>
          <a:p>
            <a:r>
              <a:rPr lang="en-US" dirty="0" smtClean="0"/>
              <a:t>Listen to and discuss other ideas to help deepen understanding. </a:t>
            </a:r>
          </a:p>
          <a:p>
            <a:r>
              <a:rPr lang="en-US" dirty="0" smtClean="0"/>
              <a:t>There are 6 main Comprehension skills that children will need to Master: We teach this through the Acronym VIPERS.</a:t>
            </a:r>
            <a:endParaRPr lang="en-US"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8</a:t>
            </a:fld>
            <a:endParaRPr lang="en-US" dirty="0"/>
          </a:p>
        </p:txBody>
      </p:sp>
      <p:sp>
        <p:nvSpPr>
          <p:cNvPr id="5" name="TextBox 4"/>
          <p:cNvSpPr txBox="1"/>
          <p:nvPr/>
        </p:nvSpPr>
        <p:spPr>
          <a:xfrm>
            <a:off x="6906143" y="1660606"/>
            <a:ext cx="2882684" cy="707886"/>
          </a:xfrm>
          <a:prstGeom prst="rect">
            <a:avLst/>
          </a:prstGeom>
          <a:noFill/>
        </p:spPr>
        <p:txBody>
          <a:bodyPr wrap="square" rtlCol="0">
            <a:spAutoFit/>
          </a:bodyPr>
          <a:lstStyle/>
          <a:p>
            <a:r>
              <a:rPr lang="en-US" sz="4000" dirty="0" smtClean="0">
                <a:solidFill>
                  <a:srgbClr val="00FF00"/>
                </a:solidFill>
              </a:rPr>
              <a:t>I</a:t>
            </a:r>
            <a:r>
              <a:rPr lang="en-US" sz="4000" dirty="0" smtClean="0">
                <a:solidFill>
                  <a:schemeClr val="bg1"/>
                </a:solidFill>
              </a:rPr>
              <a:t>nference</a:t>
            </a:r>
            <a:endParaRPr lang="en-GB" sz="4000" dirty="0">
              <a:solidFill>
                <a:schemeClr val="bg1"/>
              </a:solidFill>
            </a:endParaRPr>
          </a:p>
        </p:txBody>
      </p:sp>
      <p:sp>
        <p:nvSpPr>
          <p:cNvPr id="6" name="TextBox 5"/>
          <p:cNvSpPr txBox="1"/>
          <p:nvPr/>
        </p:nvSpPr>
        <p:spPr>
          <a:xfrm>
            <a:off x="6834575" y="736853"/>
            <a:ext cx="2882684" cy="707886"/>
          </a:xfrm>
          <a:prstGeom prst="rect">
            <a:avLst/>
          </a:prstGeom>
          <a:noFill/>
        </p:spPr>
        <p:txBody>
          <a:bodyPr wrap="square" rtlCol="0">
            <a:spAutoFit/>
          </a:bodyPr>
          <a:lstStyle/>
          <a:p>
            <a:r>
              <a:rPr lang="en-US" sz="4000" dirty="0" smtClean="0">
                <a:solidFill>
                  <a:srgbClr val="00FF00"/>
                </a:solidFill>
              </a:rPr>
              <a:t>V</a:t>
            </a:r>
            <a:r>
              <a:rPr lang="en-US" sz="4000" dirty="0" smtClean="0">
                <a:solidFill>
                  <a:schemeClr val="bg1"/>
                </a:solidFill>
              </a:rPr>
              <a:t>ocabulary</a:t>
            </a:r>
            <a:endParaRPr lang="en-GB" sz="4000" dirty="0">
              <a:solidFill>
                <a:schemeClr val="bg1"/>
              </a:solidFill>
            </a:endParaRPr>
          </a:p>
        </p:txBody>
      </p:sp>
      <p:sp>
        <p:nvSpPr>
          <p:cNvPr id="7" name="TextBox 6"/>
          <p:cNvSpPr txBox="1"/>
          <p:nvPr/>
        </p:nvSpPr>
        <p:spPr>
          <a:xfrm>
            <a:off x="6906143" y="2493390"/>
            <a:ext cx="2882684" cy="707886"/>
          </a:xfrm>
          <a:prstGeom prst="rect">
            <a:avLst/>
          </a:prstGeom>
          <a:noFill/>
        </p:spPr>
        <p:txBody>
          <a:bodyPr wrap="square" rtlCol="0">
            <a:spAutoFit/>
          </a:bodyPr>
          <a:lstStyle/>
          <a:p>
            <a:r>
              <a:rPr lang="en-US" sz="4000" dirty="0" smtClean="0">
                <a:solidFill>
                  <a:srgbClr val="00FF00"/>
                </a:solidFill>
              </a:rPr>
              <a:t>P</a:t>
            </a:r>
            <a:r>
              <a:rPr lang="en-US" sz="4000" dirty="0" smtClean="0">
                <a:solidFill>
                  <a:schemeClr val="bg1"/>
                </a:solidFill>
              </a:rPr>
              <a:t>rediction</a:t>
            </a:r>
            <a:endParaRPr lang="en-GB" sz="4000" dirty="0">
              <a:solidFill>
                <a:schemeClr val="bg1"/>
              </a:solidFill>
            </a:endParaRPr>
          </a:p>
        </p:txBody>
      </p:sp>
      <p:sp>
        <p:nvSpPr>
          <p:cNvPr id="8" name="TextBox 7"/>
          <p:cNvSpPr txBox="1"/>
          <p:nvPr/>
        </p:nvSpPr>
        <p:spPr>
          <a:xfrm>
            <a:off x="6906143" y="3326174"/>
            <a:ext cx="2882684" cy="707886"/>
          </a:xfrm>
          <a:prstGeom prst="rect">
            <a:avLst/>
          </a:prstGeom>
          <a:noFill/>
        </p:spPr>
        <p:txBody>
          <a:bodyPr wrap="square" rtlCol="0">
            <a:spAutoFit/>
          </a:bodyPr>
          <a:lstStyle/>
          <a:p>
            <a:r>
              <a:rPr lang="en-US" sz="4000" dirty="0" smtClean="0">
                <a:solidFill>
                  <a:srgbClr val="00FF00"/>
                </a:solidFill>
              </a:rPr>
              <a:t>E</a:t>
            </a:r>
            <a:r>
              <a:rPr lang="en-US" sz="4000" dirty="0" smtClean="0">
                <a:solidFill>
                  <a:schemeClr val="bg1"/>
                </a:solidFill>
              </a:rPr>
              <a:t>xplanation</a:t>
            </a:r>
            <a:endParaRPr lang="en-GB" sz="4000" dirty="0">
              <a:solidFill>
                <a:schemeClr val="bg1"/>
              </a:solidFill>
            </a:endParaRPr>
          </a:p>
        </p:txBody>
      </p:sp>
      <p:sp>
        <p:nvSpPr>
          <p:cNvPr id="9" name="TextBox 8"/>
          <p:cNvSpPr txBox="1"/>
          <p:nvPr/>
        </p:nvSpPr>
        <p:spPr>
          <a:xfrm>
            <a:off x="6961322" y="4186909"/>
            <a:ext cx="2882684" cy="707886"/>
          </a:xfrm>
          <a:prstGeom prst="rect">
            <a:avLst/>
          </a:prstGeom>
          <a:noFill/>
        </p:spPr>
        <p:txBody>
          <a:bodyPr wrap="square" rtlCol="0">
            <a:spAutoFit/>
          </a:bodyPr>
          <a:lstStyle/>
          <a:p>
            <a:r>
              <a:rPr lang="en-US" sz="4000" dirty="0" smtClean="0">
                <a:solidFill>
                  <a:srgbClr val="00FF00"/>
                </a:solidFill>
              </a:rPr>
              <a:t>R</a:t>
            </a:r>
            <a:r>
              <a:rPr lang="en-US" sz="4000" dirty="0" smtClean="0">
                <a:solidFill>
                  <a:schemeClr val="bg1"/>
                </a:solidFill>
              </a:rPr>
              <a:t>etrieval</a:t>
            </a:r>
            <a:endParaRPr lang="en-GB" sz="4000" dirty="0">
              <a:solidFill>
                <a:schemeClr val="bg1"/>
              </a:solidFill>
            </a:endParaRPr>
          </a:p>
        </p:txBody>
      </p:sp>
      <p:sp>
        <p:nvSpPr>
          <p:cNvPr id="10" name="TextBox 9"/>
          <p:cNvSpPr txBox="1"/>
          <p:nvPr/>
        </p:nvSpPr>
        <p:spPr>
          <a:xfrm>
            <a:off x="6961322" y="5175369"/>
            <a:ext cx="4938794" cy="677108"/>
          </a:xfrm>
          <a:prstGeom prst="rect">
            <a:avLst/>
          </a:prstGeom>
          <a:noFill/>
        </p:spPr>
        <p:txBody>
          <a:bodyPr wrap="square" rtlCol="0">
            <a:spAutoFit/>
          </a:bodyPr>
          <a:lstStyle/>
          <a:p>
            <a:r>
              <a:rPr lang="en-US" sz="3800" dirty="0" smtClean="0">
                <a:solidFill>
                  <a:srgbClr val="00FF00"/>
                </a:solidFill>
              </a:rPr>
              <a:t>S</a:t>
            </a:r>
            <a:r>
              <a:rPr lang="en-US" sz="3800" dirty="0" smtClean="0">
                <a:solidFill>
                  <a:schemeClr val="bg1"/>
                </a:solidFill>
              </a:rPr>
              <a:t>equence or </a:t>
            </a:r>
            <a:r>
              <a:rPr lang="en-US" sz="3800" dirty="0" err="1" smtClean="0">
                <a:solidFill>
                  <a:srgbClr val="00FF00"/>
                </a:solidFill>
              </a:rPr>
              <a:t>S</a:t>
            </a:r>
            <a:r>
              <a:rPr lang="en-US" sz="3800" dirty="0" err="1" smtClean="0">
                <a:solidFill>
                  <a:schemeClr val="bg1"/>
                </a:solidFill>
              </a:rPr>
              <a:t>ummarise</a:t>
            </a:r>
            <a:endParaRPr lang="en-GB" sz="3800" dirty="0">
              <a:solidFill>
                <a:schemeClr val="bg1"/>
              </a:solidFill>
            </a:endParaRPr>
          </a:p>
        </p:txBody>
      </p:sp>
      <p:pic>
        <p:nvPicPr>
          <p:cNvPr id="12" name="Picture 11"/>
          <p:cNvPicPr>
            <a:picLocks noChangeAspect="1"/>
          </p:cNvPicPr>
          <p:nvPr/>
        </p:nvPicPr>
        <p:blipFill>
          <a:blip r:embed="rId2"/>
          <a:stretch>
            <a:fillRect/>
          </a:stretch>
        </p:blipFill>
        <p:spPr>
          <a:xfrm>
            <a:off x="1086265" y="3913306"/>
            <a:ext cx="3514725" cy="2524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746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794" y="216938"/>
            <a:ext cx="6273800" cy="833663"/>
          </a:xfrm>
        </p:spPr>
        <p:txBody>
          <a:bodyPr/>
          <a:lstStyle/>
          <a:p>
            <a:r>
              <a:rPr lang="en-US" dirty="0" smtClean="0"/>
              <a:t>Simple Codes First</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9</a:t>
            </a:fld>
            <a:endParaRPr lang="en-US" dirty="0"/>
          </a:p>
        </p:txBody>
      </p:sp>
      <p:pic>
        <p:nvPicPr>
          <p:cNvPr id="6" name="Picture 5"/>
          <p:cNvPicPr>
            <a:picLocks noChangeAspect="1"/>
          </p:cNvPicPr>
          <p:nvPr/>
        </p:nvPicPr>
        <p:blipFill>
          <a:blip r:embed="rId2"/>
          <a:stretch>
            <a:fillRect/>
          </a:stretch>
        </p:blipFill>
        <p:spPr>
          <a:xfrm>
            <a:off x="551794" y="1321775"/>
            <a:ext cx="5791200" cy="5219700"/>
          </a:xfrm>
          <a:prstGeom prst="rect">
            <a:avLst/>
          </a:prstGeom>
        </p:spPr>
      </p:pic>
      <p:sp>
        <p:nvSpPr>
          <p:cNvPr id="7" name="TextBox 6"/>
          <p:cNvSpPr txBox="1"/>
          <p:nvPr/>
        </p:nvSpPr>
        <p:spPr>
          <a:xfrm>
            <a:off x="7048939" y="601517"/>
            <a:ext cx="5021317" cy="5663089"/>
          </a:xfrm>
          <a:prstGeom prst="rect">
            <a:avLst/>
          </a:prstGeom>
          <a:noFill/>
        </p:spPr>
        <p:txBody>
          <a:bodyPr wrap="square" rtlCol="0">
            <a:spAutoFit/>
          </a:bodyPr>
          <a:lstStyle/>
          <a:p>
            <a:r>
              <a:rPr lang="en-US" sz="2400" dirty="0" smtClean="0">
                <a:solidFill>
                  <a:schemeClr val="bg1"/>
                </a:solidFill>
              </a:rPr>
              <a:t>It is important that we use ‘pure’ sounds, such as:</a:t>
            </a:r>
          </a:p>
          <a:p>
            <a:r>
              <a:rPr lang="en-US" dirty="0">
                <a:solidFill>
                  <a:schemeClr val="bg1"/>
                </a:solidFill>
              </a:rPr>
              <a:t>	</a:t>
            </a:r>
            <a:r>
              <a:rPr lang="en-US" sz="4000" dirty="0" smtClean="0">
                <a:solidFill>
                  <a:schemeClr val="bg1"/>
                </a:solidFill>
              </a:rPr>
              <a:t>‘s’ </a:t>
            </a:r>
            <a:r>
              <a:rPr lang="en-US" sz="4000" dirty="0" smtClean="0">
                <a:solidFill>
                  <a:schemeClr val="bg1"/>
                </a:solidFill>
                <a:sym typeface="Wingdings" panose="05000000000000000000" pitchFamily="2" charset="2"/>
              </a:rPr>
              <a:t> </a:t>
            </a:r>
            <a:r>
              <a:rPr lang="en-US" sz="4000" dirty="0" err="1" smtClean="0">
                <a:solidFill>
                  <a:schemeClr val="bg1"/>
                </a:solidFill>
                <a:sym typeface="Wingdings" panose="05000000000000000000" pitchFamily="2" charset="2"/>
              </a:rPr>
              <a:t>suh</a:t>
            </a:r>
            <a:endParaRPr lang="en-US" sz="4000" dirty="0" smtClean="0">
              <a:solidFill>
                <a:schemeClr val="bg1"/>
              </a:solidFill>
              <a:sym typeface="Wingdings" panose="05000000000000000000" pitchFamily="2" charset="2"/>
            </a:endParaRPr>
          </a:p>
          <a:p>
            <a:r>
              <a:rPr lang="en-US" sz="4000" dirty="0">
                <a:solidFill>
                  <a:schemeClr val="bg1"/>
                </a:solidFill>
                <a:sym typeface="Wingdings" panose="05000000000000000000" pitchFamily="2" charset="2"/>
              </a:rPr>
              <a:t>	</a:t>
            </a:r>
            <a:r>
              <a:rPr lang="en-US" sz="4000" dirty="0" smtClean="0">
                <a:solidFill>
                  <a:schemeClr val="bg1"/>
                </a:solidFill>
                <a:sym typeface="Wingdings" panose="05000000000000000000" pitchFamily="2" charset="2"/>
              </a:rPr>
              <a:t>‘m’  meh</a:t>
            </a:r>
          </a:p>
          <a:p>
            <a:r>
              <a:rPr lang="en-US" sz="4000" dirty="0">
                <a:solidFill>
                  <a:schemeClr val="bg1"/>
                </a:solidFill>
                <a:sym typeface="Wingdings" panose="05000000000000000000" pitchFamily="2" charset="2"/>
              </a:rPr>
              <a:t>	</a:t>
            </a:r>
            <a:r>
              <a:rPr lang="en-US" sz="4000" dirty="0" smtClean="0">
                <a:solidFill>
                  <a:schemeClr val="bg1"/>
                </a:solidFill>
                <a:sym typeface="Wingdings" panose="05000000000000000000" pitchFamily="2" charset="2"/>
              </a:rPr>
              <a:t>‘l’  </a:t>
            </a:r>
            <a:r>
              <a:rPr lang="en-US" sz="4000" dirty="0" err="1" smtClean="0">
                <a:solidFill>
                  <a:schemeClr val="bg1"/>
                </a:solidFill>
                <a:sym typeface="Wingdings" panose="05000000000000000000" pitchFamily="2" charset="2"/>
              </a:rPr>
              <a:t>leh</a:t>
            </a:r>
            <a:endParaRPr lang="en-US" sz="4000" dirty="0">
              <a:solidFill>
                <a:schemeClr val="bg1"/>
              </a:solidFill>
              <a:sym typeface="Wingdings" panose="05000000000000000000" pitchFamily="2" charset="2"/>
            </a:endParaRPr>
          </a:p>
          <a:p>
            <a:r>
              <a:rPr lang="en-US" sz="4000" dirty="0">
                <a:solidFill>
                  <a:schemeClr val="bg1"/>
                </a:solidFill>
                <a:sym typeface="Wingdings" panose="05000000000000000000" pitchFamily="2" charset="2"/>
              </a:rPr>
              <a:t>	</a:t>
            </a:r>
            <a:r>
              <a:rPr lang="en-US" sz="4000" dirty="0" smtClean="0">
                <a:solidFill>
                  <a:schemeClr val="bg1"/>
                </a:solidFill>
                <a:sym typeface="Wingdings" panose="05000000000000000000" pitchFamily="2" charset="2"/>
              </a:rPr>
              <a:t>‘r’  </a:t>
            </a:r>
            <a:r>
              <a:rPr lang="en-US" sz="4000" dirty="0" err="1" smtClean="0">
                <a:solidFill>
                  <a:schemeClr val="bg1"/>
                </a:solidFill>
                <a:sym typeface="Wingdings" panose="05000000000000000000" pitchFamily="2" charset="2"/>
              </a:rPr>
              <a:t>reh</a:t>
            </a:r>
            <a:endParaRPr lang="en-US" sz="4000" dirty="0" smtClean="0">
              <a:solidFill>
                <a:schemeClr val="bg1"/>
              </a:solidFill>
              <a:sym typeface="Wingdings" panose="05000000000000000000" pitchFamily="2" charset="2"/>
            </a:endParaRPr>
          </a:p>
          <a:p>
            <a:r>
              <a:rPr lang="en-US" sz="4000" dirty="0">
                <a:solidFill>
                  <a:schemeClr val="bg1"/>
                </a:solidFill>
                <a:sym typeface="Wingdings" panose="05000000000000000000" pitchFamily="2" charset="2"/>
              </a:rPr>
              <a:t>	</a:t>
            </a:r>
            <a:r>
              <a:rPr lang="en-US" sz="4000" dirty="0" smtClean="0">
                <a:solidFill>
                  <a:schemeClr val="bg1"/>
                </a:solidFill>
                <a:sym typeface="Wingdings" panose="05000000000000000000" pitchFamily="2" charset="2"/>
              </a:rPr>
              <a:t>r u n…</a:t>
            </a:r>
          </a:p>
          <a:p>
            <a:endParaRPr lang="en-US" dirty="0" smtClean="0">
              <a:solidFill>
                <a:schemeClr val="bg1"/>
              </a:solidFill>
              <a:sym typeface="Wingdings" panose="05000000000000000000" pitchFamily="2" charset="2"/>
            </a:endParaRPr>
          </a:p>
          <a:p>
            <a:r>
              <a:rPr lang="en-US" sz="2400" dirty="0" smtClean="0">
                <a:solidFill>
                  <a:schemeClr val="bg1"/>
                </a:solidFill>
                <a:sym typeface="Wingdings" panose="05000000000000000000" pitchFamily="2" charset="2"/>
              </a:rPr>
              <a:t>This is to help your  child blend sounds easier</a:t>
            </a:r>
          </a:p>
          <a:p>
            <a:r>
              <a:rPr lang="en-US" sz="2400" dirty="0" smtClean="0">
                <a:solidFill>
                  <a:schemeClr val="bg1"/>
                </a:solidFill>
                <a:sym typeface="Wingdings" panose="05000000000000000000" pitchFamily="2" charset="2"/>
              </a:rPr>
              <a:t>It’s here we also begin to teach the letter formation.</a:t>
            </a:r>
            <a:endParaRPr lang="en-GB" sz="2400" dirty="0">
              <a:solidFill>
                <a:schemeClr val="bg1"/>
              </a:solidFill>
            </a:endParaRPr>
          </a:p>
        </p:txBody>
      </p:sp>
      <p:sp>
        <p:nvSpPr>
          <p:cNvPr id="8" name="Rounded Rectangle 7"/>
          <p:cNvSpPr/>
          <p:nvPr/>
        </p:nvSpPr>
        <p:spPr>
          <a:xfrm>
            <a:off x="614855" y="1825625"/>
            <a:ext cx="5533697" cy="1209237"/>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9" name="Rounded Rectangle 8"/>
          <p:cNvSpPr/>
          <p:nvPr/>
        </p:nvSpPr>
        <p:spPr>
          <a:xfrm>
            <a:off x="551794" y="3205267"/>
            <a:ext cx="5533697" cy="1209237"/>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0" name="Rounded Rectangle 9"/>
          <p:cNvSpPr/>
          <p:nvPr/>
        </p:nvSpPr>
        <p:spPr>
          <a:xfrm>
            <a:off x="551794" y="4448310"/>
            <a:ext cx="3160985" cy="1209237"/>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Multiply 4"/>
          <p:cNvSpPr/>
          <p:nvPr/>
        </p:nvSpPr>
        <p:spPr>
          <a:xfrm>
            <a:off x="9966960" y="1508760"/>
            <a:ext cx="576072" cy="486029"/>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Multiply 10"/>
          <p:cNvSpPr/>
          <p:nvPr/>
        </p:nvSpPr>
        <p:spPr>
          <a:xfrm>
            <a:off x="10329672" y="2100072"/>
            <a:ext cx="576072" cy="486029"/>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Multiply 11"/>
          <p:cNvSpPr/>
          <p:nvPr/>
        </p:nvSpPr>
        <p:spPr>
          <a:xfrm>
            <a:off x="9899904" y="2711964"/>
            <a:ext cx="576072" cy="486029"/>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Multiply 12"/>
          <p:cNvSpPr/>
          <p:nvPr/>
        </p:nvSpPr>
        <p:spPr>
          <a:xfrm>
            <a:off x="10041636" y="3323856"/>
            <a:ext cx="576072" cy="486029"/>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447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par>
                                <p:cTn id="17" presetID="14" presetClass="entr" presetSubtype="10" fill="hold" grpId="0" nodeType="withEffect">
                                  <p:stCondLst>
                                    <p:cond delay="100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animEffect transition="in" filter="fade">
                                      <p:cBhvr>
                                        <p:cTn id="24" dur="1000"/>
                                        <p:tgtEl>
                                          <p:spTgt spid="7">
                                            <p:txEl>
                                              <p:pRg st="2" end="2"/>
                                            </p:txEl>
                                          </p:spTgt>
                                        </p:tgtEl>
                                      </p:cBhvr>
                                    </p:animEffect>
                                    <p:anim calcmode="lin" valueType="num">
                                      <p:cBhvr>
                                        <p:cTn id="2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7" presetID="14" presetClass="entr" presetSubtype="10" fill="hold" grpId="0" nodeType="withEffect">
                                  <p:stCondLst>
                                    <p:cond delay="1000"/>
                                  </p:stCondLst>
                                  <p:childTnLst>
                                    <p:set>
                                      <p:cBhvr>
                                        <p:cTn id="28" dur="1" fill="hold">
                                          <p:stCondLst>
                                            <p:cond delay="0"/>
                                          </p:stCondLst>
                                        </p:cTn>
                                        <p:tgtEl>
                                          <p:spTgt spid="11"/>
                                        </p:tgtEl>
                                        <p:attrNameLst>
                                          <p:attrName>style.visibility</p:attrName>
                                        </p:attrNameLst>
                                      </p:cBhvr>
                                      <p:to>
                                        <p:strVal val="visible"/>
                                      </p:to>
                                    </p:set>
                                    <p:animEffect transition="in" filter="randombar(horizont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7">
                                            <p:txEl>
                                              <p:pRg st="3" end="3"/>
                                            </p:txEl>
                                          </p:spTgt>
                                        </p:tgtEl>
                                        <p:attrNameLst>
                                          <p:attrName>style.visibility</p:attrName>
                                        </p:attrNameLst>
                                      </p:cBhvr>
                                      <p:to>
                                        <p:strVal val="visible"/>
                                      </p:to>
                                    </p:set>
                                    <p:animEffect transition="in" filter="fade">
                                      <p:cBhvr>
                                        <p:cTn id="34" dur="1000"/>
                                        <p:tgtEl>
                                          <p:spTgt spid="7">
                                            <p:txEl>
                                              <p:pRg st="3" end="3"/>
                                            </p:txEl>
                                          </p:spTgt>
                                        </p:tgtEl>
                                      </p:cBhvr>
                                    </p:animEffect>
                                    <p:anim calcmode="lin" valueType="num">
                                      <p:cBhvr>
                                        <p:cTn id="35"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7">
                                            <p:txEl>
                                              <p:pRg st="3" end="3"/>
                                            </p:txEl>
                                          </p:spTgt>
                                        </p:tgtEl>
                                        <p:attrNameLst>
                                          <p:attrName>ppt_y</p:attrName>
                                        </p:attrNameLst>
                                      </p:cBhvr>
                                      <p:tavLst>
                                        <p:tav tm="0">
                                          <p:val>
                                            <p:strVal val="#ppt_y+.1"/>
                                          </p:val>
                                        </p:tav>
                                        <p:tav tm="100000">
                                          <p:val>
                                            <p:strVal val="#ppt_y"/>
                                          </p:val>
                                        </p:tav>
                                      </p:tavLst>
                                    </p:anim>
                                  </p:childTnLst>
                                </p:cTn>
                              </p:par>
                              <p:par>
                                <p:cTn id="37" presetID="14" presetClass="entr" presetSubtype="10" fill="hold" grpId="0" nodeType="withEffect">
                                  <p:stCondLst>
                                    <p:cond delay="1000"/>
                                  </p:stCondLst>
                                  <p:childTnLst>
                                    <p:set>
                                      <p:cBhvr>
                                        <p:cTn id="38" dur="1" fill="hold">
                                          <p:stCondLst>
                                            <p:cond delay="0"/>
                                          </p:stCondLst>
                                        </p:cTn>
                                        <p:tgtEl>
                                          <p:spTgt spid="12"/>
                                        </p:tgtEl>
                                        <p:attrNameLst>
                                          <p:attrName>style.visibility</p:attrName>
                                        </p:attrNameLst>
                                      </p:cBhvr>
                                      <p:to>
                                        <p:strVal val="visible"/>
                                      </p:to>
                                    </p:set>
                                    <p:animEffect transition="in" filter="randombar(horizont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7">
                                            <p:txEl>
                                              <p:pRg st="4" end="4"/>
                                            </p:txEl>
                                          </p:spTgt>
                                        </p:tgtEl>
                                        <p:attrNameLst>
                                          <p:attrName>style.visibility</p:attrName>
                                        </p:attrNameLst>
                                      </p:cBhvr>
                                      <p:to>
                                        <p:strVal val="visible"/>
                                      </p:to>
                                    </p:set>
                                    <p:animEffect transition="in" filter="fade">
                                      <p:cBhvr>
                                        <p:cTn id="44" dur="1000"/>
                                        <p:tgtEl>
                                          <p:spTgt spid="7">
                                            <p:txEl>
                                              <p:pRg st="4" end="4"/>
                                            </p:txEl>
                                          </p:spTgt>
                                        </p:tgtEl>
                                      </p:cBhvr>
                                    </p:animEffect>
                                    <p:anim calcmode="lin" valueType="num">
                                      <p:cBhvr>
                                        <p:cTn id="45"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7">
                                            <p:txEl>
                                              <p:pRg st="4" end="4"/>
                                            </p:txEl>
                                          </p:spTgt>
                                        </p:tgtEl>
                                        <p:attrNameLst>
                                          <p:attrName>ppt_y</p:attrName>
                                        </p:attrNameLst>
                                      </p:cBhvr>
                                      <p:tavLst>
                                        <p:tav tm="0">
                                          <p:val>
                                            <p:strVal val="#ppt_y+.1"/>
                                          </p:val>
                                        </p:tav>
                                        <p:tav tm="100000">
                                          <p:val>
                                            <p:strVal val="#ppt_y"/>
                                          </p:val>
                                        </p:tav>
                                      </p:tavLst>
                                    </p:anim>
                                  </p:childTnLst>
                                </p:cTn>
                              </p:par>
                              <p:par>
                                <p:cTn id="47" presetID="14" presetClass="entr" presetSubtype="10" fill="hold" grpId="0" nodeType="withEffect">
                                  <p:stCondLst>
                                    <p:cond delay="1000"/>
                                  </p:stCondLst>
                                  <p:childTnLst>
                                    <p:set>
                                      <p:cBhvr>
                                        <p:cTn id="48" dur="1" fill="hold">
                                          <p:stCondLst>
                                            <p:cond delay="0"/>
                                          </p:stCondLst>
                                        </p:cTn>
                                        <p:tgtEl>
                                          <p:spTgt spid="13"/>
                                        </p:tgtEl>
                                        <p:attrNameLst>
                                          <p:attrName>style.visibility</p:attrName>
                                        </p:attrNameLst>
                                      </p:cBhvr>
                                      <p:to>
                                        <p:strVal val="visible"/>
                                      </p:to>
                                    </p:set>
                                    <p:animEffect transition="in" filter="randombar(horizontal)">
                                      <p:cBhvr>
                                        <p:cTn id="49" dur="5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7">
                                            <p:txEl>
                                              <p:pRg st="5" end="5"/>
                                            </p:txEl>
                                          </p:spTgt>
                                        </p:tgtEl>
                                        <p:attrNameLst>
                                          <p:attrName>style.visibility</p:attrName>
                                        </p:attrNameLst>
                                      </p:cBhvr>
                                      <p:to>
                                        <p:strVal val="visible"/>
                                      </p:to>
                                    </p:set>
                                    <p:animEffect transition="in" filter="fade">
                                      <p:cBhvr>
                                        <p:cTn id="54" dur="1000"/>
                                        <p:tgtEl>
                                          <p:spTgt spid="7">
                                            <p:txEl>
                                              <p:pRg st="5" end="5"/>
                                            </p:txEl>
                                          </p:spTgt>
                                        </p:tgtEl>
                                      </p:cBhvr>
                                    </p:animEffect>
                                    <p:anim calcmode="lin" valueType="num">
                                      <p:cBhvr>
                                        <p:cTn id="55"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56"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5"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794" y="216938"/>
            <a:ext cx="6273800" cy="833663"/>
          </a:xfrm>
        </p:spPr>
        <p:txBody>
          <a:bodyPr/>
          <a:lstStyle/>
          <a:p>
            <a:r>
              <a:rPr lang="en-US" dirty="0" smtClean="0"/>
              <a:t>Simple Codes First</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10</a:t>
            </a:fld>
            <a:endParaRPr lang="en-US" dirty="0"/>
          </a:p>
        </p:txBody>
      </p:sp>
      <p:pic>
        <p:nvPicPr>
          <p:cNvPr id="6" name="Picture 5"/>
          <p:cNvPicPr>
            <a:picLocks noChangeAspect="1"/>
          </p:cNvPicPr>
          <p:nvPr/>
        </p:nvPicPr>
        <p:blipFill>
          <a:blip r:embed="rId2"/>
          <a:stretch>
            <a:fillRect/>
          </a:stretch>
        </p:blipFill>
        <p:spPr>
          <a:xfrm>
            <a:off x="551794" y="1321775"/>
            <a:ext cx="5791200" cy="5219700"/>
          </a:xfrm>
          <a:prstGeom prst="rect">
            <a:avLst/>
          </a:prstGeom>
        </p:spPr>
      </p:pic>
      <p:sp>
        <p:nvSpPr>
          <p:cNvPr id="8" name="Rounded Rectangle 7"/>
          <p:cNvSpPr/>
          <p:nvPr/>
        </p:nvSpPr>
        <p:spPr>
          <a:xfrm>
            <a:off x="614855" y="1825625"/>
            <a:ext cx="5533697" cy="1209237"/>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9" name="Rounded Rectangle 8"/>
          <p:cNvSpPr/>
          <p:nvPr/>
        </p:nvSpPr>
        <p:spPr>
          <a:xfrm>
            <a:off x="551794" y="3205267"/>
            <a:ext cx="5533697" cy="1209237"/>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0" name="Rounded Rectangle 9"/>
          <p:cNvSpPr/>
          <p:nvPr/>
        </p:nvSpPr>
        <p:spPr>
          <a:xfrm>
            <a:off x="551794" y="4448310"/>
            <a:ext cx="3160985" cy="1209237"/>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TextBox 4"/>
          <p:cNvSpPr txBox="1"/>
          <p:nvPr/>
        </p:nvSpPr>
        <p:spPr>
          <a:xfrm>
            <a:off x="7401909" y="1063192"/>
            <a:ext cx="4059621" cy="646331"/>
          </a:xfrm>
          <a:prstGeom prst="rect">
            <a:avLst/>
          </a:prstGeom>
          <a:noFill/>
        </p:spPr>
        <p:txBody>
          <a:bodyPr wrap="square" rtlCol="0">
            <a:spAutoFit/>
          </a:bodyPr>
          <a:lstStyle/>
          <a:p>
            <a:r>
              <a:rPr lang="en-US" dirty="0" smtClean="0">
                <a:solidFill>
                  <a:schemeClr val="bg1"/>
                </a:solidFill>
              </a:rPr>
              <a:t>During these phonics session we will also teach the correct letter formation</a:t>
            </a:r>
            <a:endParaRPr lang="en-GB" dirty="0">
              <a:solidFill>
                <a:schemeClr val="bg1"/>
              </a:solidFill>
            </a:endParaRPr>
          </a:p>
        </p:txBody>
      </p:sp>
      <p:pic>
        <p:nvPicPr>
          <p:cNvPr id="11" name="Picture 10"/>
          <p:cNvPicPr>
            <a:picLocks noChangeAspect="1"/>
          </p:cNvPicPr>
          <p:nvPr/>
        </p:nvPicPr>
        <p:blipFill rotWithShape="1">
          <a:blip r:embed="rId3"/>
          <a:srcRect t="1503"/>
          <a:stretch/>
        </p:blipFill>
        <p:spPr>
          <a:xfrm>
            <a:off x="6566339" y="2065283"/>
            <a:ext cx="2896530" cy="4035644"/>
          </a:xfrm>
          <a:prstGeom prst="rect">
            <a:avLst/>
          </a:prstGeom>
        </p:spPr>
      </p:pic>
      <p:pic>
        <p:nvPicPr>
          <p:cNvPr id="12" name="Picture 11"/>
          <p:cNvPicPr>
            <a:picLocks noChangeAspect="1"/>
          </p:cNvPicPr>
          <p:nvPr/>
        </p:nvPicPr>
        <p:blipFill>
          <a:blip r:embed="rId4"/>
          <a:stretch>
            <a:fillRect/>
          </a:stretch>
        </p:blipFill>
        <p:spPr>
          <a:xfrm>
            <a:off x="9914539" y="2065283"/>
            <a:ext cx="1964603" cy="1615472"/>
          </a:xfrm>
          <a:prstGeom prst="rect">
            <a:avLst/>
          </a:prstGeom>
        </p:spPr>
      </p:pic>
      <p:pic>
        <p:nvPicPr>
          <p:cNvPr id="13" name="Picture 12"/>
          <p:cNvPicPr>
            <a:picLocks noChangeAspect="1"/>
          </p:cNvPicPr>
          <p:nvPr/>
        </p:nvPicPr>
        <p:blipFill>
          <a:blip r:embed="rId5"/>
          <a:stretch>
            <a:fillRect/>
          </a:stretch>
        </p:blipFill>
        <p:spPr>
          <a:xfrm>
            <a:off x="9922822" y="4036515"/>
            <a:ext cx="1940561" cy="1688090"/>
          </a:xfrm>
          <a:prstGeom prst="rect">
            <a:avLst/>
          </a:prstGeom>
        </p:spPr>
      </p:pic>
      <p:sp>
        <p:nvSpPr>
          <p:cNvPr id="14" name="Rounded Rectangle 13"/>
          <p:cNvSpPr/>
          <p:nvPr/>
        </p:nvSpPr>
        <p:spPr>
          <a:xfrm>
            <a:off x="3711466" y="4448309"/>
            <a:ext cx="2495605" cy="1209237"/>
          </a:xfrm>
          <a:prstGeom prst="round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5" name="Rounded Rectangle 14"/>
          <p:cNvSpPr/>
          <p:nvPr/>
        </p:nvSpPr>
        <p:spPr>
          <a:xfrm>
            <a:off x="415493" y="5693378"/>
            <a:ext cx="5861321" cy="754760"/>
          </a:xfrm>
          <a:prstGeom prst="round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686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rot="1216209">
            <a:off x="10267062" y="2035655"/>
            <a:ext cx="1667175" cy="1523863"/>
          </a:xfrm>
          <a:prstGeom prst="rect">
            <a:avLst/>
          </a:prstGeom>
        </p:spPr>
      </p:pic>
      <p:sp>
        <p:nvSpPr>
          <p:cNvPr id="2" name="Title 1"/>
          <p:cNvSpPr>
            <a:spLocks noGrp="1"/>
          </p:cNvSpPr>
          <p:nvPr>
            <p:ph type="title"/>
          </p:nvPr>
        </p:nvSpPr>
        <p:spPr>
          <a:xfrm>
            <a:off x="545185" y="115130"/>
            <a:ext cx="6273800" cy="833663"/>
          </a:xfrm>
        </p:spPr>
        <p:txBody>
          <a:bodyPr/>
          <a:lstStyle/>
          <a:p>
            <a:r>
              <a:rPr lang="en-US" dirty="0" smtClean="0"/>
              <a:t>Complex Speed sounds chart</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11</a:t>
            </a:fld>
            <a:endParaRPr lang="en-US" dirty="0"/>
          </a:p>
        </p:txBody>
      </p:sp>
      <p:pic>
        <p:nvPicPr>
          <p:cNvPr id="5" name="Picture 4"/>
          <p:cNvPicPr>
            <a:picLocks noChangeAspect="1"/>
          </p:cNvPicPr>
          <p:nvPr/>
        </p:nvPicPr>
        <p:blipFill>
          <a:blip r:embed="rId3"/>
          <a:stretch>
            <a:fillRect/>
          </a:stretch>
        </p:blipFill>
        <p:spPr>
          <a:xfrm>
            <a:off x="545185" y="1283675"/>
            <a:ext cx="5429250" cy="5257800"/>
          </a:xfrm>
          <a:prstGeom prst="rect">
            <a:avLst/>
          </a:prstGeom>
        </p:spPr>
      </p:pic>
      <p:pic>
        <p:nvPicPr>
          <p:cNvPr id="6" name="Picture 5"/>
          <p:cNvPicPr>
            <a:picLocks noChangeAspect="1"/>
          </p:cNvPicPr>
          <p:nvPr/>
        </p:nvPicPr>
        <p:blipFill>
          <a:blip r:embed="rId4"/>
          <a:stretch>
            <a:fillRect/>
          </a:stretch>
        </p:blipFill>
        <p:spPr>
          <a:xfrm rot="20821024">
            <a:off x="6226178" y="1932243"/>
            <a:ext cx="1691819" cy="1575317"/>
          </a:xfrm>
          <a:prstGeom prst="rect">
            <a:avLst/>
          </a:prstGeom>
        </p:spPr>
      </p:pic>
      <p:pic>
        <p:nvPicPr>
          <p:cNvPr id="7" name="Picture 6"/>
          <p:cNvPicPr>
            <a:picLocks noChangeAspect="1"/>
          </p:cNvPicPr>
          <p:nvPr/>
        </p:nvPicPr>
        <p:blipFill>
          <a:blip r:embed="rId5"/>
          <a:stretch>
            <a:fillRect/>
          </a:stretch>
        </p:blipFill>
        <p:spPr>
          <a:xfrm>
            <a:off x="8057175" y="1723104"/>
            <a:ext cx="1844079" cy="1586526"/>
          </a:xfrm>
          <a:prstGeom prst="rect">
            <a:avLst/>
          </a:prstGeom>
        </p:spPr>
      </p:pic>
      <p:sp>
        <p:nvSpPr>
          <p:cNvPr id="10" name="Rectangle 9"/>
          <p:cNvSpPr/>
          <p:nvPr/>
        </p:nvSpPr>
        <p:spPr>
          <a:xfrm>
            <a:off x="7516082" y="680891"/>
            <a:ext cx="3357009" cy="707886"/>
          </a:xfrm>
          <a:prstGeom prst="rect">
            <a:avLst/>
          </a:prstGeom>
          <a:noFill/>
        </p:spPr>
        <p:txBody>
          <a:bodyPr wrap="none" lIns="91440" tIns="45720" rIns="91440" bIns="45720">
            <a:spAutoFit/>
          </a:bodyPr>
          <a:lstStyle/>
          <a:p>
            <a:pPr algn="ctr"/>
            <a:r>
              <a:rPr lang="en-US" sz="4000" b="1" dirty="0" smtClean="0">
                <a:ln w="6600">
                  <a:solidFill>
                    <a:schemeClr val="accent2"/>
                  </a:solidFill>
                  <a:prstDash val="solid"/>
                </a:ln>
                <a:solidFill>
                  <a:srgbClr val="FFFFFF"/>
                </a:solidFill>
                <a:effectLst>
                  <a:outerShdw dist="38100" dir="2700000" algn="tl" rotWithShape="0">
                    <a:schemeClr val="accent2"/>
                  </a:outerShdw>
                </a:effectLst>
              </a:rPr>
              <a:t>Special Friends</a:t>
            </a:r>
            <a:endParaRPr lang="en-US" sz="40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1" name="Rectangle 10"/>
          <p:cNvSpPr/>
          <p:nvPr/>
        </p:nvSpPr>
        <p:spPr>
          <a:xfrm>
            <a:off x="7361383" y="3290014"/>
            <a:ext cx="3405291" cy="553998"/>
          </a:xfrm>
          <a:prstGeom prst="rect">
            <a:avLst/>
          </a:prstGeom>
          <a:noFill/>
        </p:spPr>
        <p:txBody>
          <a:bodyPr wrap="none" lIns="91440" tIns="45720" rIns="91440" bIns="45720">
            <a:spAutoFit/>
          </a:bodyPr>
          <a:lstStyle/>
          <a:p>
            <a:pPr algn="ctr"/>
            <a:r>
              <a:rPr lang="en-US" sz="3000" b="1" dirty="0" smtClean="0">
                <a:ln w="6600">
                  <a:solidFill>
                    <a:schemeClr val="accent2"/>
                  </a:solidFill>
                  <a:prstDash val="solid"/>
                </a:ln>
                <a:solidFill>
                  <a:srgbClr val="FFFFFF"/>
                </a:solidFill>
                <a:effectLst>
                  <a:outerShdw dist="38100" dir="2700000" algn="tl" rotWithShape="0">
                    <a:schemeClr val="accent2"/>
                  </a:outerShdw>
                </a:effectLst>
              </a:rPr>
              <a:t>Digraphs/</a:t>
            </a:r>
            <a:r>
              <a:rPr lang="en-US" sz="3000" b="1" dirty="0" err="1" smtClean="0">
                <a:ln w="6600">
                  <a:solidFill>
                    <a:schemeClr val="accent2"/>
                  </a:solidFill>
                  <a:prstDash val="solid"/>
                </a:ln>
                <a:solidFill>
                  <a:srgbClr val="FFFFFF"/>
                </a:solidFill>
                <a:effectLst>
                  <a:outerShdw dist="38100" dir="2700000" algn="tl" rotWithShape="0">
                    <a:schemeClr val="accent2"/>
                  </a:outerShdw>
                </a:effectLst>
              </a:rPr>
              <a:t>Trigrapghs</a:t>
            </a:r>
            <a:endParaRPr lang="en-US" sz="3000" b="1"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12" name="Picture 11"/>
          <p:cNvPicPr>
            <a:picLocks noChangeAspect="1"/>
          </p:cNvPicPr>
          <p:nvPr/>
        </p:nvPicPr>
        <p:blipFill rotWithShape="1">
          <a:blip r:embed="rId6"/>
          <a:srcRect l="6637" t="7215" r="2294" b="8273"/>
          <a:stretch/>
        </p:blipFill>
        <p:spPr>
          <a:xfrm>
            <a:off x="7498778" y="4051026"/>
            <a:ext cx="3855022" cy="2290665"/>
          </a:xfrm>
          <a:prstGeom prst="rect">
            <a:avLst/>
          </a:prstGeom>
        </p:spPr>
      </p:pic>
      <p:pic>
        <p:nvPicPr>
          <p:cNvPr id="13" name="Picture 12"/>
          <p:cNvPicPr>
            <a:picLocks noChangeAspect="1"/>
          </p:cNvPicPr>
          <p:nvPr/>
        </p:nvPicPr>
        <p:blipFill>
          <a:blip r:embed="rId7"/>
          <a:stretch>
            <a:fillRect/>
          </a:stretch>
        </p:blipFill>
        <p:spPr>
          <a:xfrm>
            <a:off x="7221806" y="3982315"/>
            <a:ext cx="4257675" cy="2524125"/>
          </a:xfrm>
          <a:prstGeom prst="rect">
            <a:avLst/>
          </a:prstGeom>
        </p:spPr>
      </p:pic>
    </p:spTree>
    <p:extLst>
      <p:ext uri="{BB962C8B-B14F-4D97-AF65-F5344CB8AC3E}">
        <p14:creationId xmlns:p14="http://schemas.microsoft.com/office/powerpoint/2010/main" val="2448238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ircle(in)">
                                      <p:cBhvr>
                                        <p:cTn id="21" dur="2000"/>
                                        <p:tgtEl>
                                          <p:spTgt spid="11"/>
                                        </p:tgtEl>
                                      </p:cBhvr>
                                    </p:animEffect>
                                  </p:childTnLst>
                                </p:cTn>
                              </p:par>
                              <p:par>
                                <p:cTn id="22" presetID="6" presetClass="entr" presetSubtype="16"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circle(in)">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7625" y="116227"/>
            <a:ext cx="11205275" cy="1141439"/>
          </a:xfrm>
        </p:spPr>
        <p:txBody>
          <a:bodyPr/>
          <a:lstStyle/>
          <a:p>
            <a:r>
              <a:rPr lang="en-US" sz="3000" dirty="0" smtClean="0"/>
              <a:t>If… English had a simple code reading and spelling would be much easier</a:t>
            </a:r>
            <a:endParaRPr lang="en-GB" sz="3000"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12</a:t>
            </a:fld>
            <a:endParaRPr lang="en-US" dirty="0"/>
          </a:p>
        </p:txBody>
      </p:sp>
      <p:pic>
        <p:nvPicPr>
          <p:cNvPr id="5" name="Picture 4"/>
          <p:cNvPicPr>
            <a:picLocks noChangeAspect="1"/>
          </p:cNvPicPr>
          <p:nvPr/>
        </p:nvPicPr>
        <p:blipFill>
          <a:blip r:embed="rId2"/>
          <a:stretch>
            <a:fillRect/>
          </a:stretch>
        </p:blipFill>
        <p:spPr>
          <a:xfrm>
            <a:off x="630668" y="1560001"/>
            <a:ext cx="8543925" cy="5086350"/>
          </a:xfrm>
          <a:prstGeom prst="rect">
            <a:avLst/>
          </a:prstGeom>
        </p:spPr>
      </p:pic>
    </p:spTree>
    <p:extLst>
      <p:ext uri="{BB962C8B-B14F-4D97-AF65-F5344CB8AC3E}">
        <p14:creationId xmlns:p14="http://schemas.microsoft.com/office/powerpoint/2010/main" val="8967152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 Three Sounds</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13</a:t>
            </a:fld>
            <a:endParaRPr lang="en-US" dirty="0"/>
          </a:p>
        </p:txBody>
      </p:sp>
      <p:pic>
        <p:nvPicPr>
          <p:cNvPr id="5" name="Picture 4"/>
          <p:cNvPicPr>
            <a:picLocks noChangeAspect="1"/>
          </p:cNvPicPr>
          <p:nvPr/>
        </p:nvPicPr>
        <p:blipFill>
          <a:blip r:embed="rId2"/>
          <a:stretch>
            <a:fillRect/>
          </a:stretch>
        </p:blipFill>
        <p:spPr>
          <a:xfrm>
            <a:off x="726645" y="1615187"/>
            <a:ext cx="6604053" cy="4839050"/>
          </a:xfrm>
          <a:prstGeom prst="rect">
            <a:avLst/>
          </a:prstGeom>
        </p:spPr>
      </p:pic>
      <p:sp>
        <p:nvSpPr>
          <p:cNvPr id="6" name="TextBox 5"/>
          <p:cNvSpPr txBox="1"/>
          <p:nvPr/>
        </p:nvSpPr>
        <p:spPr>
          <a:xfrm>
            <a:off x="7648414" y="1751308"/>
            <a:ext cx="4099301" cy="4832092"/>
          </a:xfrm>
          <a:prstGeom prst="rect">
            <a:avLst/>
          </a:prstGeom>
          <a:noFill/>
        </p:spPr>
        <p:txBody>
          <a:bodyPr wrap="square" rtlCol="0">
            <a:spAutoFit/>
          </a:bodyPr>
          <a:lstStyle/>
          <a:p>
            <a:r>
              <a:rPr lang="en-US" sz="2400" dirty="0" smtClean="0">
                <a:solidFill>
                  <a:schemeClr val="bg1"/>
                </a:solidFill>
              </a:rPr>
              <a:t>After we learn our letter names we can then begin to learn the set 3 sounds. Most set 3 sounds are common alternative ways to spell sounds we already know. In set 3 we teach 2 other ways to spell ‘ay’ for example:</a:t>
            </a:r>
          </a:p>
          <a:p>
            <a:endParaRPr lang="en-US" sz="2400" dirty="0">
              <a:solidFill>
                <a:schemeClr val="bg1"/>
              </a:solidFill>
            </a:endParaRPr>
          </a:p>
          <a:p>
            <a:pPr>
              <a:spcAft>
                <a:spcPts val="1200"/>
              </a:spcAft>
            </a:pPr>
            <a:r>
              <a:rPr lang="en-US" sz="2400" dirty="0">
                <a:solidFill>
                  <a:schemeClr val="bg1"/>
                </a:solidFill>
              </a:rPr>
              <a:t>p</a:t>
            </a:r>
            <a:r>
              <a:rPr lang="en-US" sz="2400" dirty="0" smtClean="0">
                <a:solidFill>
                  <a:schemeClr val="bg1"/>
                </a:solidFill>
              </a:rPr>
              <a:t>l</a:t>
            </a:r>
            <a:r>
              <a:rPr lang="en-US" sz="2400" dirty="0" smtClean="0">
                <a:solidFill>
                  <a:srgbClr val="FF0000"/>
                </a:solidFill>
              </a:rPr>
              <a:t>ay</a:t>
            </a:r>
          </a:p>
          <a:p>
            <a:pPr>
              <a:spcAft>
                <a:spcPts val="1200"/>
              </a:spcAft>
            </a:pPr>
            <a:r>
              <a:rPr lang="en-US" sz="2400" dirty="0">
                <a:solidFill>
                  <a:schemeClr val="bg1"/>
                </a:solidFill>
              </a:rPr>
              <a:t>t</a:t>
            </a:r>
            <a:r>
              <a:rPr lang="en-US" sz="2400" dirty="0" smtClean="0">
                <a:solidFill>
                  <a:schemeClr val="bg1"/>
                </a:solidFill>
              </a:rPr>
              <a:t>r</a:t>
            </a:r>
            <a:r>
              <a:rPr lang="en-US" sz="2400" dirty="0" smtClean="0">
                <a:solidFill>
                  <a:srgbClr val="FFFF00"/>
                </a:solidFill>
              </a:rPr>
              <a:t>ai</a:t>
            </a:r>
            <a:r>
              <a:rPr lang="en-US" sz="2400" dirty="0" smtClean="0">
                <a:solidFill>
                  <a:schemeClr val="bg1"/>
                </a:solidFill>
              </a:rPr>
              <a:t>n</a:t>
            </a:r>
          </a:p>
          <a:p>
            <a:pPr>
              <a:spcAft>
                <a:spcPts val="1200"/>
              </a:spcAft>
            </a:pPr>
            <a:r>
              <a:rPr lang="en-US" sz="2400" dirty="0">
                <a:solidFill>
                  <a:schemeClr val="bg1"/>
                </a:solidFill>
              </a:rPr>
              <a:t>m</a:t>
            </a:r>
            <a:r>
              <a:rPr lang="en-US" sz="2400" dirty="0" smtClean="0">
                <a:solidFill>
                  <a:srgbClr val="00FF00"/>
                </a:solidFill>
              </a:rPr>
              <a:t>a</a:t>
            </a:r>
            <a:r>
              <a:rPr lang="en-US" sz="2400" dirty="0" smtClean="0">
                <a:solidFill>
                  <a:schemeClr val="bg1"/>
                </a:solidFill>
              </a:rPr>
              <a:t>k</a:t>
            </a:r>
            <a:r>
              <a:rPr lang="en-US" sz="2400" dirty="0" smtClean="0">
                <a:solidFill>
                  <a:srgbClr val="00FF00"/>
                </a:solidFill>
              </a:rPr>
              <a:t>e</a:t>
            </a:r>
            <a:endParaRPr lang="en-GB" sz="2400" dirty="0">
              <a:solidFill>
                <a:srgbClr val="00FF00"/>
              </a:solidFill>
            </a:endParaRPr>
          </a:p>
        </p:txBody>
      </p:sp>
      <p:sp>
        <p:nvSpPr>
          <p:cNvPr id="8" name="Freeform 7"/>
          <p:cNvSpPr/>
          <p:nvPr/>
        </p:nvSpPr>
        <p:spPr>
          <a:xfrm>
            <a:off x="8028122" y="6021092"/>
            <a:ext cx="286998" cy="201477"/>
          </a:xfrm>
          <a:custGeom>
            <a:avLst/>
            <a:gdLst>
              <a:gd name="connsiteX0" fmla="*/ 0 w 286998"/>
              <a:gd name="connsiteY0" fmla="*/ 201477 h 201477"/>
              <a:gd name="connsiteX1" fmla="*/ 15498 w 286998"/>
              <a:gd name="connsiteY1" fmla="*/ 162732 h 201477"/>
              <a:gd name="connsiteX2" fmla="*/ 38746 w 286998"/>
              <a:gd name="connsiteY2" fmla="*/ 108488 h 201477"/>
              <a:gd name="connsiteX3" fmla="*/ 69742 w 286998"/>
              <a:gd name="connsiteY3" fmla="*/ 38745 h 201477"/>
              <a:gd name="connsiteX4" fmla="*/ 85241 w 286998"/>
              <a:gd name="connsiteY4" fmla="*/ 23247 h 201477"/>
              <a:gd name="connsiteX5" fmla="*/ 108488 w 286998"/>
              <a:gd name="connsiteY5" fmla="*/ 7749 h 201477"/>
              <a:gd name="connsiteX6" fmla="*/ 147234 w 286998"/>
              <a:gd name="connsiteY6" fmla="*/ 0 h 201477"/>
              <a:gd name="connsiteX7" fmla="*/ 240224 w 286998"/>
              <a:gd name="connsiteY7" fmla="*/ 7749 h 201477"/>
              <a:gd name="connsiteX8" fmla="*/ 247973 w 286998"/>
              <a:gd name="connsiteY8" fmla="*/ 30996 h 201477"/>
              <a:gd name="connsiteX9" fmla="*/ 263471 w 286998"/>
              <a:gd name="connsiteY9" fmla="*/ 54244 h 201477"/>
              <a:gd name="connsiteX10" fmla="*/ 278970 w 286998"/>
              <a:gd name="connsiteY10" fmla="*/ 100739 h 201477"/>
              <a:gd name="connsiteX11" fmla="*/ 286719 w 286998"/>
              <a:gd name="connsiteY11" fmla="*/ 193728 h 201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6998" h="201477">
                <a:moveTo>
                  <a:pt x="0" y="201477"/>
                </a:moveTo>
                <a:cubicBezTo>
                  <a:pt x="5166" y="188562"/>
                  <a:pt x="11501" y="176055"/>
                  <a:pt x="15498" y="162732"/>
                </a:cubicBezTo>
                <a:cubicBezTo>
                  <a:pt x="31238" y="110264"/>
                  <a:pt x="10295" y="136937"/>
                  <a:pt x="38746" y="108488"/>
                </a:cubicBezTo>
                <a:cubicBezTo>
                  <a:pt x="51033" y="71625"/>
                  <a:pt x="48692" y="65058"/>
                  <a:pt x="69742" y="38745"/>
                </a:cubicBezTo>
                <a:cubicBezTo>
                  <a:pt x="74306" y="33040"/>
                  <a:pt x="79536" y="27811"/>
                  <a:pt x="85241" y="23247"/>
                </a:cubicBezTo>
                <a:cubicBezTo>
                  <a:pt x="92513" y="17429"/>
                  <a:pt x="99768" y="11019"/>
                  <a:pt x="108488" y="7749"/>
                </a:cubicBezTo>
                <a:cubicBezTo>
                  <a:pt x="120821" y="3124"/>
                  <a:pt x="134319" y="2583"/>
                  <a:pt x="147234" y="0"/>
                </a:cubicBezTo>
                <a:cubicBezTo>
                  <a:pt x="178231" y="2583"/>
                  <a:pt x="210495" y="-1398"/>
                  <a:pt x="240224" y="7749"/>
                </a:cubicBezTo>
                <a:cubicBezTo>
                  <a:pt x="248031" y="10151"/>
                  <a:pt x="244320" y="23690"/>
                  <a:pt x="247973" y="30996"/>
                </a:cubicBezTo>
                <a:cubicBezTo>
                  <a:pt x="252138" y="39326"/>
                  <a:pt x="259688" y="45733"/>
                  <a:pt x="263471" y="54244"/>
                </a:cubicBezTo>
                <a:cubicBezTo>
                  <a:pt x="270106" y="69173"/>
                  <a:pt x="278970" y="100739"/>
                  <a:pt x="278970" y="100739"/>
                </a:cubicBezTo>
                <a:cubicBezTo>
                  <a:pt x="289267" y="162520"/>
                  <a:pt x="286719" y="131521"/>
                  <a:pt x="286719" y="193728"/>
                </a:cubicBezTo>
              </a:path>
            </a:pathLst>
          </a:custGeom>
          <a:noFill/>
          <a:ln w="28575">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16183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938528" cy="6721472"/>
          </a:xfrm>
        </p:spPr>
        <p:txBody>
          <a:bodyPr/>
          <a:lstStyle/>
          <a:p>
            <a:r>
              <a:rPr lang="en-US" dirty="0" smtClean="0"/>
              <a:t>Fred Talk</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14</a:t>
            </a:fld>
            <a:endParaRPr lang="en-US" dirty="0"/>
          </a:p>
        </p:txBody>
      </p:sp>
      <p:sp>
        <p:nvSpPr>
          <p:cNvPr id="6" name="TextBox 5"/>
          <p:cNvSpPr txBox="1"/>
          <p:nvPr/>
        </p:nvSpPr>
        <p:spPr>
          <a:xfrm>
            <a:off x="2121408" y="3244334"/>
            <a:ext cx="9747504" cy="3077766"/>
          </a:xfrm>
          <a:prstGeom prst="rect">
            <a:avLst/>
          </a:prstGeom>
          <a:solidFill>
            <a:schemeClr val="bg2">
              <a:lumMod val="50000"/>
            </a:schemeClr>
          </a:solidFill>
        </p:spPr>
        <p:txBody>
          <a:bodyPr wrap="square" rtlCol="0">
            <a:spAutoFit/>
          </a:bodyPr>
          <a:lstStyle/>
          <a:p>
            <a:r>
              <a:rPr lang="en-US" sz="1600" dirty="0" smtClean="0">
                <a:latin typeface="Century Gothic" panose="020B0502020202020204" pitchFamily="34" charset="0"/>
              </a:rPr>
              <a:t>Play </a:t>
            </a:r>
            <a:r>
              <a:rPr lang="en-US" sz="1600" dirty="0">
                <a:latin typeface="Century Gothic" panose="020B0502020202020204" pitchFamily="34" charset="0"/>
              </a:rPr>
              <a:t>F</a:t>
            </a:r>
            <a:r>
              <a:rPr lang="en-US" sz="1600" dirty="0" smtClean="0">
                <a:latin typeface="Century Gothic" panose="020B0502020202020204" pitchFamily="34" charset="0"/>
              </a:rPr>
              <a:t>red talk games:</a:t>
            </a:r>
          </a:p>
          <a:p>
            <a:pPr marL="342900" indent="-342900">
              <a:buAutoNum type="arabicPeriod"/>
            </a:pPr>
            <a:r>
              <a:rPr lang="en-US" sz="1600" b="1" dirty="0" smtClean="0">
                <a:latin typeface="Century Gothic" panose="020B0502020202020204" pitchFamily="34" charset="0"/>
              </a:rPr>
              <a:t>Fred is thinking of a word???</a:t>
            </a:r>
            <a:r>
              <a:rPr lang="en-US" sz="1600" dirty="0" smtClean="0">
                <a:latin typeface="Century Gothic" panose="020B0502020202020204" pitchFamily="34" charset="0"/>
              </a:rPr>
              <a:t> f-r-o-g guess the word?  l-u—n-</a:t>
            </a:r>
            <a:r>
              <a:rPr lang="en-US" sz="1600" dirty="0" err="1" smtClean="0">
                <a:latin typeface="Century Gothic" panose="020B0502020202020204" pitchFamily="34" charset="0"/>
              </a:rPr>
              <a:t>ch</a:t>
            </a:r>
            <a:r>
              <a:rPr lang="en-US" sz="1600" dirty="0" smtClean="0">
                <a:latin typeface="Century Gothic" panose="020B0502020202020204" pitchFamily="34" charset="0"/>
              </a:rPr>
              <a:t> (say it in syllables</a:t>
            </a:r>
          </a:p>
          <a:p>
            <a:pPr marL="342900" indent="-342900">
              <a:buAutoNum type="arabicPeriod"/>
            </a:pPr>
            <a:r>
              <a:rPr lang="en-US" sz="1600" b="1" dirty="0" smtClean="0">
                <a:latin typeface="Century Gothic" panose="020B0502020202020204" pitchFamily="34" charset="0"/>
              </a:rPr>
              <a:t>Fred says.. </a:t>
            </a:r>
            <a:r>
              <a:rPr lang="en-US" sz="1600" dirty="0" smtClean="0">
                <a:latin typeface="Century Gothic" panose="020B0502020202020204" pitchFamily="34" charset="0"/>
              </a:rPr>
              <a:t>(Simon says) put your hands on your h-e-d, put your hands on your h-</a:t>
            </a:r>
            <a:r>
              <a:rPr lang="en-US" sz="1600" dirty="0" err="1" smtClean="0">
                <a:latin typeface="Century Gothic" panose="020B0502020202020204" pitchFamily="34" charset="0"/>
              </a:rPr>
              <a:t>i</a:t>
            </a:r>
            <a:r>
              <a:rPr lang="en-US" sz="1600" dirty="0" smtClean="0">
                <a:latin typeface="Century Gothic" panose="020B0502020202020204" pitchFamily="34" charset="0"/>
              </a:rPr>
              <a:t>-p-s </a:t>
            </a:r>
            <a:r>
              <a:rPr lang="en-US" sz="1600" dirty="0" err="1" smtClean="0">
                <a:latin typeface="Century Gothic" panose="020B0502020202020204" pitchFamily="34" charset="0"/>
              </a:rPr>
              <a:t>etc</a:t>
            </a:r>
            <a:endParaRPr lang="en-US" sz="1600" dirty="0" smtClean="0">
              <a:latin typeface="Century Gothic" panose="020B0502020202020204" pitchFamily="34" charset="0"/>
            </a:endParaRPr>
          </a:p>
          <a:p>
            <a:pPr marL="342900" indent="-342900">
              <a:buAutoNum type="arabicPeriod"/>
            </a:pPr>
            <a:r>
              <a:rPr lang="en-US" sz="1600" b="1" dirty="0" smtClean="0">
                <a:latin typeface="Century Gothic" panose="020B0502020202020204" pitchFamily="34" charset="0"/>
              </a:rPr>
              <a:t>Fred I spy…</a:t>
            </a:r>
          </a:p>
          <a:p>
            <a:pPr marL="342900" indent="-342900">
              <a:buAutoNum type="arabicPeriod"/>
            </a:pPr>
            <a:r>
              <a:rPr lang="en-US" sz="1600" dirty="0">
                <a:latin typeface="Century Gothic" panose="020B0502020202020204" pitchFamily="34" charset="0"/>
              </a:rPr>
              <a:t>Say</a:t>
            </a:r>
            <a:r>
              <a:rPr lang="en-US" sz="1600" b="1" dirty="0">
                <a:latin typeface="Century Gothic" panose="020B0502020202020204" pitchFamily="34" charset="0"/>
              </a:rPr>
              <a:t>: Fred has found some items from different parts of the house.</a:t>
            </a:r>
            <a:r>
              <a:rPr lang="en-US" sz="1600" dirty="0">
                <a:latin typeface="Century Gothic" panose="020B0502020202020204" pitchFamily="34" charset="0"/>
              </a:rPr>
              <a:t> What did he find in e.g. the food cupboard? Say each word in Fred Talk and pause to allow children to ‘jump-in’ with the whole word. Food cupboard: t-</a:t>
            </a:r>
            <a:r>
              <a:rPr lang="en-US" sz="1600" dirty="0" err="1">
                <a:latin typeface="Century Gothic" panose="020B0502020202020204" pitchFamily="34" charset="0"/>
              </a:rPr>
              <a:t>i</a:t>
            </a:r>
            <a:r>
              <a:rPr lang="en-US" sz="1600" dirty="0">
                <a:latin typeface="Century Gothic" panose="020B0502020202020204" pitchFamily="34" charset="0"/>
              </a:rPr>
              <a:t>-n, s-</a:t>
            </a:r>
            <a:r>
              <a:rPr lang="en-US" sz="1600" dirty="0" err="1">
                <a:latin typeface="Century Gothic" panose="020B0502020202020204" pitchFamily="34" charset="0"/>
              </a:rPr>
              <a:t>oo</a:t>
            </a:r>
            <a:r>
              <a:rPr lang="en-US" sz="1600" dirty="0">
                <a:latin typeface="Century Gothic" panose="020B0502020202020204" pitchFamily="34" charset="0"/>
              </a:rPr>
              <a:t>-p, b-</a:t>
            </a:r>
            <a:r>
              <a:rPr lang="en-US" sz="1600" dirty="0" err="1">
                <a:latin typeface="Century Gothic" panose="020B0502020202020204" pitchFamily="34" charset="0"/>
              </a:rPr>
              <a:t>ee</a:t>
            </a:r>
            <a:r>
              <a:rPr lang="en-US" sz="1600" dirty="0">
                <a:latin typeface="Century Gothic" panose="020B0502020202020204" pitchFamily="34" charset="0"/>
              </a:rPr>
              <a:t>-n-s, b-r-e-d, c-ay-k Fridge: m-</a:t>
            </a:r>
            <a:r>
              <a:rPr lang="en-US" sz="1600" dirty="0" err="1">
                <a:latin typeface="Century Gothic" panose="020B0502020202020204" pitchFamily="34" charset="0"/>
              </a:rPr>
              <a:t>i</a:t>
            </a:r>
            <a:r>
              <a:rPr lang="en-US" sz="1600" dirty="0">
                <a:latin typeface="Century Gothic" panose="020B0502020202020204" pitchFamily="34" charset="0"/>
              </a:rPr>
              <a:t>-l-k, j-</a:t>
            </a:r>
            <a:r>
              <a:rPr lang="en-US" sz="1600" dirty="0" err="1">
                <a:latin typeface="Century Gothic" panose="020B0502020202020204" pitchFamily="34" charset="0"/>
              </a:rPr>
              <a:t>oo</a:t>
            </a:r>
            <a:r>
              <a:rPr lang="en-US" sz="1600" dirty="0">
                <a:latin typeface="Century Gothic" panose="020B0502020202020204" pitchFamily="34" charset="0"/>
              </a:rPr>
              <a:t>-s, c-r-</a:t>
            </a:r>
            <a:r>
              <a:rPr lang="en-US" sz="1600" dirty="0" err="1">
                <a:latin typeface="Century Gothic" panose="020B0502020202020204" pitchFamily="34" charset="0"/>
              </a:rPr>
              <a:t>ee</a:t>
            </a:r>
            <a:r>
              <a:rPr lang="en-US" sz="1600" dirty="0">
                <a:latin typeface="Century Gothic" panose="020B0502020202020204" pitchFamily="34" charset="0"/>
              </a:rPr>
              <a:t>-m, e-g-s, c-or-n, p-air, p-</a:t>
            </a:r>
            <a:r>
              <a:rPr lang="en-US" sz="1600" dirty="0" err="1">
                <a:latin typeface="Century Gothic" panose="020B0502020202020204" pitchFamily="34" charset="0"/>
              </a:rPr>
              <a:t>ee</a:t>
            </a:r>
            <a:r>
              <a:rPr lang="en-US" sz="1600" dirty="0">
                <a:latin typeface="Century Gothic" panose="020B0502020202020204" pitchFamily="34" charset="0"/>
              </a:rPr>
              <a:t>-z, l-</a:t>
            </a:r>
            <a:r>
              <a:rPr lang="en-US" sz="1600" dirty="0" err="1">
                <a:latin typeface="Century Gothic" panose="020B0502020202020204" pitchFamily="34" charset="0"/>
              </a:rPr>
              <a:t>ee</a:t>
            </a:r>
            <a:r>
              <a:rPr lang="en-US" sz="1600" dirty="0">
                <a:latin typeface="Century Gothic" panose="020B0502020202020204" pitchFamily="34" charset="0"/>
              </a:rPr>
              <a:t>-k Kitchen: f-or-k, s-p-</a:t>
            </a:r>
            <a:r>
              <a:rPr lang="en-US" sz="1600" dirty="0" err="1">
                <a:latin typeface="Century Gothic" panose="020B0502020202020204" pitchFamily="34" charset="0"/>
              </a:rPr>
              <a:t>oo</a:t>
            </a:r>
            <a:r>
              <a:rPr lang="en-US" sz="1600" dirty="0">
                <a:latin typeface="Century Gothic" panose="020B0502020202020204" pitchFamily="34" charset="0"/>
              </a:rPr>
              <a:t>-n, n-</a:t>
            </a:r>
            <a:r>
              <a:rPr lang="en-US" sz="1600" dirty="0" err="1">
                <a:latin typeface="Century Gothic" panose="020B0502020202020204" pitchFamily="34" charset="0"/>
              </a:rPr>
              <a:t>igh</a:t>
            </a:r>
            <a:r>
              <a:rPr lang="en-US" sz="1600" dirty="0">
                <a:latin typeface="Century Gothic" panose="020B0502020202020204" pitchFamily="34" charset="0"/>
              </a:rPr>
              <a:t>-f, p-a-n, p-l-ay-t, b-ow-l; c-u-p; m-u-g; </a:t>
            </a:r>
            <a:r>
              <a:rPr lang="en-US" sz="1600" dirty="0" err="1">
                <a:latin typeface="Century Gothic" panose="020B0502020202020204" pitchFamily="34" charset="0"/>
              </a:rPr>
              <a:t>ch</a:t>
            </a:r>
            <a:r>
              <a:rPr lang="en-US" sz="1600" dirty="0">
                <a:latin typeface="Century Gothic" panose="020B0502020202020204" pitchFamily="34" charset="0"/>
              </a:rPr>
              <a:t>-air; s-t-</a:t>
            </a:r>
            <a:r>
              <a:rPr lang="en-US" sz="1600" dirty="0" err="1">
                <a:latin typeface="Century Gothic" panose="020B0502020202020204" pitchFamily="34" charset="0"/>
              </a:rPr>
              <a:t>oo</a:t>
            </a:r>
            <a:r>
              <a:rPr lang="en-US" sz="1600" dirty="0">
                <a:latin typeface="Century Gothic" panose="020B0502020202020204" pitchFamily="34" charset="0"/>
              </a:rPr>
              <a:t>-l Bedroom: b-e-d, r-u-g, b-</a:t>
            </a:r>
            <a:r>
              <a:rPr lang="en-US" sz="1600" dirty="0" err="1">
                <a:latin typeface="Century Gothic" panose="020B0502020202020204" pitchFamily="34" charset="0"/>
              </a:rPr>
              <a:t>oo</a:t>
            </a:r>
            <a:r>
              <a:rPr lang="en-US" sz="1600" dirty="0">
                <a:latin typeface="Century Gothic" panose="020B0502020202020204" pitchFamily="34" charset="0"/>
              </a:rPr>
              <a:t>-k, l-am-p, m-a-t, l-</a:t>
            </a:r>
            <a:r>
              <a:rPr lang="en-US" sz="1600" dirty="0" err="1">
                <a:latin typeface="Century Gothic" panose="020B0502020202020204" pitchFamily="34" charset="0"/>
              </a:rPr>
              <a:t>igh</a:t>
            </a:r>
            <a:r>
              <a:rPr lang="en-US" sz="1600" dirty="0">
                <a:latin typeface="Century Gothic" panose="020B0502020202020204" pitchFamily="34" charset="0"/>
              </a:rPr>
              <a:t>-t, b-o-x Bathroom: l-</a:t>
            </a:r>
            <a:r>
              <a:rPr lang="en-US" sz="1600" dirty="0" err="1">
                <a:latin typeface="Century Gothic" panose="020B0502020202020204" pitchFamily="34" charset="0"/>
              </a:rPr>
              <a:t>oo</a:t>
            </a:r>
            <a:r>
              <a:rPr lang="en-US" sz="1600" dirty="0">
                <a:latin typeface="Century Gothic" panose="020B0502020202020204" pitchFamily="34" charset="0"/>
              </a:rPr>
              <a:t>, s-</a:t>
            </a:r>
            <a:r>
              <a:rPr lang="en-US" sz="1600" dirty="0" err="1">
                <a:latin typeface="Century Gothic" panose="020B0502020202020204" pitchFamily="34" charset="0"/>
              </a:rPr>
              <a:t>i</a:t>
            </a:r>
            <a:r>
              <a:rPr lang="en-US" sz="1600" dirty="0">
                <a:latin typeface="Century Gothic" panose="020B0502020202020204" pitchFamily="34" charset="0"/>
              </a:rPr>
              <a:t>-</a:t>
            </a:r>
            <a:r>
              <a:rPr lang="en-US" sz="1600" dirty="0" err="1">
                <a:latin typeface="Century Gothic" panose="020B0502020202020204" pitchFamily="34" charset="0"/>
              </a:rPr>
              <a:t>nk</a:t>
            </a:r>
            <a:r>
              <a:rPr lang="en-US" sz="1600" dirty="0">
                <a:latin typeface="Century Gothic" panose="020B0502020202020204" pitchFamily="34" charset="0"/>
              </a:rPr>
              <a:t>, m-a-t, s-ow-p, b-r-u-</a:t>
            </a:r>
            <a:r>
              <a:rPr lang="en-US" sz="1600" dirty="0" err="1">
                <a:latin typeface="Century Gothic" panose="020B0502020202020204" pitchFamily="34" charset="0"/>
              </a:rPr>
              <a:t>sh</a:t>
            </a:r>
            <a:r>
              <a:rPr lang="en-US" sz="1600" dirty="0">
                <a:latin typeface="Century Gothic" panose="020B0502020202020204" pitchFamily="34" charset="0"/>
              </a:rPr>
              <a:t>, c-r-</a:t>
            </a:r>
            <a:r>
              <a:rPr lang="en-US" sz="1600" dirty="0" err="1">
                <a:latin typeface="Century Gothic" panose="020B0502020202020204" pitchFamily="34" charset="0"/>
              </a:rPr>
              <a:t>eem</a:t>
            </a:r>
            <a:r>
              <a:rPr lang="en-US" sz="1600" dirty="0">
                <a:latin typeface="Century Gothic" panose="020B0502020202020204" pitchFamily="34" charset="0"/>
              </a:rPr>
              <a:t> Wardrobe: s-c-</a:t>
            </a:r>
            <a:r>
              <a:rPr lang="en-US" sz="1600" dirty="0" err="1">
                <a:latin typeface="Century Gothic" panose="020B0502020202020204" pitchFamily="34" charset="0"/>
              </a:rPr>
              <a:t>ar</a:t>
            </a:r>
            <a:r>
              <a:rPr lang="en-US" sz="1600" dirty="0">
                <a:latin typeface="Century Gothic" panose="020B0502020202020204" pitchFamily="34" charset="0"/>
              </a:rPr>
              <a:t>-f, h-a-t, c-ow-t, s-o-c-s, </a:t>
            </a:r>
            <a:r>
              <a:rPr lang="en-US" sz="1600" dirty="0" err="1">
                <a:latin typeface="Century Gothic" panose="020B0502020202020204" pitchFamily="34" charset="0"/>
              </a:rPr>
              <a:t>sh</a:t>
            </a:r>
            <a:r>
              <a:rPr lang="en-US" sz="1600" dirty="0">
                <a:latin typeface="Century Gothic" panose="020B0502020202020204" pitchFamily="34" charset="0"/>
              </a:rPr>
              <a:t>-or-t-s, d-r-e-</a:t>
            </a:r>
            <a:r>
              <a:rPr lang="en-US" sz="1600" dirty="0" err="1">
                <a:latin typeface="Century Gothic" panose="020B0502020202020204" pitchFamily="34" charset="0"/>
              </a:rPr>
              <a:t>ss</a:t>
            </a:r>
            <a:r>
              <a:rPr lang="en-US" sz="1600" dirty="0">
                <a:latin typeface="Century Gothic" panose="020B0502020202020204" pitchFamily="34" charset="0"/>
              </a:rPr>
              <a:t>, s-k-</a:t>
            </a:r>
            <a:r>
              <a:rPr lang="en-US" sz="1600" dirty="0" err="1">
                <a:latin typeface="Century Gothic" panose="020B0502020202020204" pitchFamily="34" charset="0"/>
              </a:rPr>
              <a:t>ir</a:t>
            </a:r>
            <a:r>
              <a:rPr lang="en-US" sz="1600" dirty="0">
                <a:latin typeface="Century Gothic" panose="020B0502020202020204" pitchFamily="34" charset="0"/>
              </a:rPr>
              <a:t>-t</a:t>
            </a:r>
            <a:endParaRPr lang="en-US" sz="1600" dirty="0" smtClean="0">
              <a:latin typeface="Century Gothic" panose="020B0502020202020204" pitchFamily="34" charset="0"/>
            </a:endParaRPr>
          </a:p>
          <a:p>
            <a:pPr marL="342900" indent="-342900">
              <a:buAutoNum type="arabicPeriod"/>
            </a:pPr>
            <a:endParaRPr lang="en-GB" dirty="0"/>
          </a:p>
        </p:txBody>
      </p:sp>
      <p:sp>
        <p:nvSpPr>
          <p:cNvPr id="8" name="TextBox 7"/>
          <p:cNvSpPr txBox="1"/>
          <p:nvPr/>
        </p:nvSpPr>
        <p:spPr>
          <a:xfrm>
            <a:off x="4992624" y="390396"/>
            <a:ext cx="6940296" cy="646331"/>
          </a:xfrm>
          <a:prstGeom prst="rect">
            <a:avLst/>
          </a:prstGeom>
          <a:noFill/>
        </p:spPr>
        <p:txBody>
          <a:bodyPr wrap="square" rtlCol="0">
            <a:spAutoFit/>
          </a:bodyPr>
          <a:lstStyle/>
          <a:p>
            <a:r>
              <a:rPr lang="en-US" dirty="0" smtClean="0">
                <a:solidFill>
                  <a:schemeClr val="bg1"/>
                </a:solidFill>
              </a:rPr>
              <a:t>Fred the frog helps children read. He can say the sounds in words, but he cannot  say the whole word, so children need to help him. </a:t>
            </a:r>
            <a:endParaRPr lang="en-GB" dirty="0">
              <a:solidFill>
                <a:schemeClr val="bg1"/>
              </a:solidFill>
            </a:endParaRPr>
          </a:p>
        </p:txBody>
      </p:sp>
      <p:sp>
        <p:nvSpPr>
          <p:cNvPr id="9" name="TextBox 8"/>
          <p:cNvSpPr txBox="1"/>
          <p:nvPr/>
        </p:nvSpPr>
        <p:spPr>
          <a:xfrm>
            <a:off x="5010912" y="1141696"/>
            <a:ext cx="6922008" cy="646331"/>
          </a:xfrm>
          <a:prstGeom prst="rect">
            <a:avLst/>
          </a:prstGeom>
          <a:noFill/>
        </p:spPr>
        <p:txBody>
          <a:bodyPr wrap="square" rtlCol="0">
            <a:spAutoFit/>
          </a:bodyPr>
          <a:lstStyle/>
          <a:p>
            <a:r>
              <a:rPr lang="en-US" dirty="0" smtClean="0">
                <a:solidFill>
                  <a:schemeClr val="bg1"/>
                </a:solidFill>
              </a:rPr>
              <a:t>To help children read, Fred (the teacher) says the sound and then children say the word. </a:t>
            </a:r>
            <a:endParaRPr lang="en-GB" dirty="0">
              <a:solidFill>
                <a:schemeClr val="bg1"/>
              </a:solidFill>
            </a:endParaRPr>
          </a:p>
        </p:txBody>
      </p:sp>
      <p:sp>
        <p:nvSpPr>
          <p:cNvPr id="10" name="TextBox 9"/>
          <p:cNvSpPr txBox="1"/>
          <p:nvPr/>
        </p:nvSpPr>
        <p:spPr>
          <a:xfrm>
            <a:off x="5010912" y="1699760"/>
            <a:ext cx="6124194" cy="830997"/>
          </a:xfrm>
          <a:prstGeom prst="rect">
            <a:avLst/>
          </a:prstGeom>
          <a:noFill/>
        </p:spPr>
        <p:txBody>
          <a:bodyPr wrap="square" rtlCol="0">
            <a:spAutoFit/>
          </a:bodyPr>
          <a:lstStyle/>
          <a:p>
            <a:r>
              <a:rPr lang="en-US" dirty="0" smtClean="0">
                <a:solidFill>
                  <a:srgbClr val="FFFF00"/>
                </a:solidFill>
              </a:rPr>
              <a:t>E.g. Fred says </a:t>
            </a:r>
            <a:r>
              <a:rPr lang="en-US" sz="2400" b="1" dirty="0" smtClean="0">
                <a:solidFill>
                  <a:srgbClr val="FFFF00"/>
                </a:solidFill>
              </a:rPr>
              <a:t>c-a-t</a:t>
            </a:r>
            <a:r>
              <a:rPr lang="en-US" dirty="0" smtClean="0">
                <a:solidFill>
                  <a:srgbClr val="FFFF00"/>
                </a:solidFill>
              </a:rPr>
              <a:t>, children say </a:t>
            </a:r>
            <a:r>
              <a:rPr lang="en-US" sz="2400" b="1" dirty="0" smtClean="0">
                <a:solidFill>
                  <a:srgbClr val="FFFF00"/>
                </a:solidFill>
              </a:rPr>
              <a:t>cat</a:t>
            </a:r>
            <a:r>
              <a:rPr lang="en-US" dirty="0" smtClean="0">
                <a:solidFill>
                  <a:srgbClr val="FFFF00"/>
                </a:solidFill>
              </a:rPr>
              <a:t>; Fred says </a:t>
            </a:r>
            <a:r>
              <a:rPr lang="en-US" sz="2400" b="1" dirty="0" smtClean="0">
                <a:solidFill>
                  <a:srgbClr val="FFFF00"/>
                </a:solidFill>
              </a:rPr>
              <a:t>l-</a:t>
            </a:r>
            <a:r>
              <a:rPr lang="en-US" sz="2400" b="1" dirty="0" err="1" smtClean="0">
                <a:solidFill>
                  <a:srgbClr val="FFFF00"/>
                </a:solidFill>
              </a:rPr>
              <a:t>igh</a:t>
            </a:r>
            <a:r>
              <a:rPr lang="en-US" sz="2400" b="1" dirty="0" smtClean="0">
                <a:solidFill>
                  <a:srgbClr val="FFFF00"/>
                </a:solidFill>
              </a:rPr>
              <a:t>-t</a:t>
            </a:r>
            <a:r>
              <a:rPr lang="en-US" dirty="0" smtClean="0">
                <a:solidFill>
                  <a:srgbClr val="FFFF00"/>
                </a:solidFill>
              </a:rPr>
              <a:t>, children say </a:t>
            </a:r>
            <a:r>
              <a:rPr lang="en-US" sz="2400" b="1" dirty="0" smtClean="0">
                <a:solidFill>
                  <a:srgbClr val="FFFF00"/>
                </a:solidFill>
              </a:rPr>
              <a:t>light</a:t>
            </a:r>
            <a:endParaRPr lang="en-GB" sz="2400" b="1" dirty="0">
              <a:solidFill>
                <a:srgbClr val="FFFF00"/>
              </a:solidFill>
            </a:endParaRPr>
          </a:p>
        </p:txBody>
      </p:sp>
      <p:sp>
        <p:nvSpPr>
          <p:cNvPr id="11" name="TextBox 10"/>
          <p:cNvSpPr txBox="1"/>
          <p:nvPr/>
        </p:nvSpPr>
        <p:spPr>
          <a:xfrm>
            <a:off x="5010912" y="2670649"/>
            <a:ext cx="6922008" cy="369332"/>
          </a:xfrm>
          <a:prstGeom prst="rect">
            <a:avLst/>
          </a:prstGeom>
          <a:noFill/>
        </p:spPr>
        <p:txBody>
          <a:bodyPr wrap="square" rtlCol="0">
            <a:spAutoFit/>
          </a:bodyPr>
          <a:lstStyle/>
          <a:p>
            <a:r>
              <a:rPr lang="en-US" i="1" dirty="0" smtClean="0">
                <a:solidFill>
                  <a:schemeClr val="bg1"/>
                </a:solidFill>
              </a:rPr>
              <a:t>This helps children learn to blend sounds.</a:t>
            </a:r>
            <a:endParaRPr lang="en-GB" i="1" dirty="0">
              <a:solidFill>
                <a:schemeClr val="bg1"/>
              </a:solidFill>
            </a:endParaRPr>
          </a:p>
        </p:txBody>
      </p:sp>
      <p:pic>
        <p:nvPicPr>
          <p:cNvPr id="5122" name="Picture 2" descr="Read Write Inc.: Fred the Frog - Toy (READ WRITE INC PHONICS):  Amazon.co.uk: Miskin, Ruth: 9780199116546: Books"/>
          <p:cNvPicPr>
            <a:picLocks noChangeAspect="1" noChangeArrowheads="1"/>
          </p:cNvPicPr>
          <p:nvPr/>
        </p:nvPicPr>
        <p:blipFill rotWithShape="1">
          <a:blip r:embed="rId2">
            <a:extLst>
              <a:ext uri="{28A0092B-C50C-407E-A947-70E740481C1C}">
                <a14:useLocalDpi xmlns:a14="http://schemas.microsoft.com/office/drawing/2010/main" val="0"/>
              </a:ext>
            </a:extLst>
          </a:blip>
          <a:srcRect l="480" t="22239" r="5122" b="25281"/>
          <a:stretch/>
        </p:blipFill>
        <p:spPr bwMode="auto">
          <a:xfrm>
            <a:off x="2183193" y="832103"/>
            <a:ext cx="2583054" cy="1436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42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Green words – Fred Talk</a:t>
            </a:r>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15</a:t>
            </a:fld>
            <a:endParaRPr lang="en-US" dirty="0"/>
          </a:p>
        </p:txBody>
      </p:sp>
      <p:pic>
        <p:nvPicPr>
          <p:cNvPr id="5" name="Picture 4"/>
          <p:cNvPicPr>
            <a:picLocks noChangeAspect="1"/>
          </p:cNvPicPr>
          <p:nvPr/>
        </p:nvPicPr>
        <p:blipFill rotWithShape="1">
          <a:blip r:embed="rId2"/>
          <a:srcRect l="1861" t="9070" r="2634" b="3026"/>
          <a:stretch/>
        </p:blipFill>
        <p:spPr>
          <a:xfrm>
            <a:off x="511443" y="2239505"/>
            <a:ext cx="6067587" cy="2704454"/>
          </a:xfrm>
          <a:prstGeom prst="rect">
            <a:avLst/>
          </a:prstGeom>
        </p:spPr>
      </p:pic>
      <p:pic>
        <p:nvPicPr>
          <p:cNvPr id="6" name="Picture 2" descr="Read Write Inc.: Fred the Frog - Toy (READ WRITE INC PHONICS):  Amazon.co.uk: Miskin, Ruth: 9780199116546: Books"/>
          <p:cNvPicPr>
            <a:picLocks noChangeAspect="1" noChangeArrowheads="1"/>
          </p:cNvPicPr>
          <p:nvPr/>
        </p:nvPicPr>
        <p:blipFill rotWithShape="1">
          <a:blip r:embed="rId3">
            <a:extLst>
              <a:ext uri="{28A0092B-C50C-407E-A947-70E740481C1C}">
                <a14:useLocalDpi xmlns:a14="http://schemas.microsoft.com/office/drawing/2010/main" val="0"/>
              </a:ext>
            </a:extLst>
          </a:blip>
          <a:srcRect l="480" t="22239" r="5122" b="25281"/>
          <a:stretch/>
        </p:blipFill>
        <p:spPr bwMode="auto">
          <a:xfrm>
            <a:off x="8181037" y="611076"/>
            <a:ext cx="2583054" cy="14360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112000" y="2448732"/>
            <a:ext cx="4992175" cy="2031325"/>
          </a:xfrm>
          <a:prstGeom prst="rect">
            <a:avLst/>
          </a:prstGeom>
          <a:noFill/>
        </p:spPr>
        <p:txBody>
          <a:bodyPr wrap="square" rtlCol="0">
            <a:spAutoFit/>
          </a:bodyPr>
          <a:lstStyle/>
          <a:p>
            <a:pPr>
              <a:spcAft>
                <a:spcPts val="1200"/>
              </a:spcAft>
            </a:pPr>
            <a:r>
              <a:rPr lang="en-US" sz="2400" dirty="0" smtClean="0">
                <a:solidFill>
                  <a:schemeClr val="bg1"/>
                </a:solidFill>
              </a:rPr>
              <a:t>Fred helps children to spell too</a:t>
            </a:r>
          </a:p>
          <a:p>
            <a:pPr>
              <a:spcAft>
                <a:spcPts val="1200"/>
              </a:spcAft>
            </a:pPr>
            <a:r>
              <a:rPr lang="en-US" sz="2400" dirty="0" smtClean="0">
                <a:solidFill>
                  <a:srgbClr val="00FF00"/>
                </a:solidFill>
              </a:rPr>
              <a:t>Children convert words into sounds</a:t>
            </a:r>
          </a:p>
          <a:p>
            <a:pPr>
              <a:spcAft>
                <a:spcPts val="1200"/>
              </a:spcAft>
            </a:pPr>
            <a:r>
              <a:rPr lang="en-US" sz="2400" dirty="0" smtClean="0">
                <a:solidFill>
                  <a:schemeClr val="bg1"/>
                </a:solidFill>
              </a:rPr>
              <a:t>They press the sounds on their fingers</a:t>
            </a:r>
          </a:p>
          <a:p>
            <a:pPr>
              <a:spcAft>
                <a:spcPts val="1200"/>
              </a:spcAft>
            </a:pPr>
            <a:r>
              <a:rPr lang="en-US" sz="2400" dirty="0" smtClean="0">
                <a:solidFill>
                  <a:srgbClr val="00FF00"/>
                </a:solidFill>
              </a:rPr>
              <a:t>We call this Fred fingers</a:t>
            </a:r>
            <a:endParaRPr lang="en-GB" sz="2400" dirty="0">
              <a:solidFill>
                <a:srgbClr val="00FF00"/>
              </a:solidFill>
            </a:endParaRPr>
          </a:p>
        </p:txBody>
      </p:sp>
      <p:pic>
        <p:nvPicPr>
          <p:cNvPr id="8" name="Picture 7"/>
          <p:cNvPicPr>
            <a:picLocks noChangeAspect="1"/>
          </p:cNvPicPr>
          <p:nvPr/>
        </p:nvPicPr>
        <p:blipFill>
          <a:blip r:embed="rId4"/>
          <a:stretch>
            <a:fillRect/>
          </a:stretch>
        </p:blipFill>
        <p:spPr>
          <a:xfrm>
            <a:off x="6774981" y="4674575"/>
            <a:ext cx="1743075" cy="1866900"/>
          </a:xfrm>
          <a:prstGeom prst="rect">
            <a:avLst/>
          </a:prstGeom>
        </p:spPr>
      </p:pic>
      <p:pic>
        <p:nvPicPr>
          <p:cNvPr id="9" name="Picture 8"/>
          <p:cNvPicPr>
            <a:picLocks noChangeAspect="1"/>
          </p:cNvPicPr>
          <p:nvPr/>
        </p:nvPicPr>
        <p:blipFill>
          <a:blip r:embed="rId5"/>
          <a:stretch>
            <a:fillRect/>
          </a:stretch>
        </p:blipFill>
        <p:spPr>
          <a:xfrm>
            <a:off x="9043262" y="4622285"/>
            <a:ext cx="1588472" cy="1971479"/>
          </a:xfrm>
          <a:prstGeom prst="rect">
            <a:avLst/>
          </a:prstGeom>
        </p:spPr>
      </p:pic>
    </p:spTree>
    <p:extLst>
      <p:ext uri="{BB962C8B-B14F-4D97-AF65-F5344CB8AC3E}">
        <p14:creationId xmlns:p14="http://schemas.microsoft.com/office/powerpoint/2010/main" val="21595894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Red words</a:t>
            </a:r>
            <a:endParaRPr lang="en-GB" dirty="0"/>
          </a:p>
        </p:txBody>
      </p:sp>
      <p:sp>
        <p:nvSpPr>
          <p:cNvPr id="3" name="Content Placeholder 2"/>
          <p:cNvSpPr>
            <a:spLocks noGrp="1"/>
          </p:cNvSpPr>
          <p:nvPr>
            <p:ph idx="1"/>
          </p:nvPr>
        </p:nvSpPr>
        <p:spPr/>
        <p:txBody>
          <a:bodyPr/>
          <a:lstStyle/>
          <a:p>
            <a:r>
              <a:rPr lang="en-US" dirty="0" smtClean="0"/>
              <a:t>Red words are words which do not follow all the phonics rules we have been teaching them  - unfortunately there are a lot in the English language!</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16</a:t>
            </a:fld>
            <a:endParaRPr lang="en-US" dirty="0"/>
          </a:p>
        </p:txBody>
      </p:sp>
      <p:pic>
        <p:nvPicPr>
          <p:cNvPr id="5" name="Picture 4"/>
          <p:cNvPicPr>
            <a:picLocks noChangeAspect="1"/>
          </p:cNvPicPr>
          <p:nvPr/>
        </p:nvPicPr>
        <p:blipFill>
          <a:blip r:embed="rId2"/>
          <a:stretch>
            <a:fillRect/>
          </a:stretch>
        </p:blipFill>
        <p:spPr>
          <a:xfrm>
            <a:off x="1151798" y="2978419"/>
            <a:ext cx="6029325" cy="2838450"/>
          </a:xfrm>
          <a:prstGeom prst="rect">
            <a:avLst/>
          </a:prstGeom>
        </p:spPr>
      </p:pic>
    </p:spTree>
    <p:extLst>
      <p:ext uri="{BB962C8B-B14F-4D97-AF65-F5344CB8AC3E}">
        <p14:creationId xmlns:p14="http://schemas.microsoft.com/office/powerpoint/2010/main" val="11237869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611077"/>
            <a:ext cx="9537915" cy="833663"/>
          </a:xfrm>
        </p:spPr>
        <p:txBody>
          <a:bodyPr/>
          <a:lstStyle/>
          <a:p>
            <a:r>
              <a:rPr lang="en-US" dirty="0" smtClean="0"/>
              <a:t>RWI – </a:t>
            </a:r>
            <a:r>
              <a:rPr lang="en-US" dirty="0" smtClean="0"/>
              <a:t>How it works at St Martin’s</a:t>
            </a:r>
            <a:endParaRPr lang="en-GB" dirty="0"/>
          </a:p>
        </p:txBody>
      </p:sp>
      <p:sp>
        <p:nvSpPr>
          <p:cNvPr id="3" name="Content Placeholder 2"/>
          <p:cNvSpPr>
            <a:spLocks noGrp="1"/>
          </p:cNvSpPr>
          <p:nvPr>
            <p:ph idx="1"/>
          </p:nvPr>
        </p:nvSpPr>
        <p:spPr>
          <a:xfrm>
            <a:off x="838200" y="1825625"/>
            <a:ext cx="9537914" cy="4351338"/>
          </a:xfrm>
        </p:spPr>
        <p:txBody>
          <a:bodyPr/>
          <a:lstStyle/>
          <a:p>
            <a:r>
              <a:rPr lang="en-US" dirty="0" smtClean="0"/>
              <a:t>Stage not age – children are grouped based on their reading phonic level; ongoing assessments help identify children who are making speedy progress and children who may need more time</a:t>
            </a:r>
          </a:p>
          <a:p>
            <a:r>
              <a:rPr lang="en-US" dirty="0" smtClean="0"/>
              <a:t>RWI books: children will read RWI books in phonics lessons at school  - ‘storybooks’.</a:t>
            </a:r>
          </a:p>
          <a:p>
            <a:r>
              <a:rPr lang="en-US" dirty="0" smtClean="0"/>
              <a:t>Book Bag books may seem easy…</a:t>
            </a:r>
          </a:p>
          <a:p>
            <a:r>
              <a:rPr lang="en-US" dirty="0" smtClean="0">
                <a:solidFill>
                  <a:srgbClr val="FFFF00"/>
                </a:solidFill>
              </a:rPr>
              <a:t>Phonics lesson start at 9:00 sharp!</a:t>
            </a:r>
          </a:p>
          <a:p>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17</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932200544"/>
              </p:ext>
            </p:extLst>
          </p:nvPr>
        </p:nvGraphicFramePr>
        <p:xfrm>
          <a:off x="1151658" y="4284616"/>
          <a:ext cx="9864180" cy="2651760"/>
        </p:xfrm>
        <a:graphic>
          <a:graphicData uri="http://schemas.openxmlformats.org/drawingml/2006/table">
            <a:tbl>
              <a:tblPr firstRow="1" bandRow="1">
                <a:tableStyleId>{5C22544A-7EE6-4342-B048-85BDC9FD1C3A}</a:tableStyleId>
              </a:tblPr>
              <a:tblGrid>
                <a:gridCol w="1972836">
                  <a:extLst>
                    <a:ext uri="{9D8B030D-6E8A-4147-A177-3AD203B41FA5}">
                      <a16:colId xmlns:a16="http://schemas.microsoft.com/office/drawing/2014/main" val="2011029006"/>
                    </a:ext>
                  </a:extLst>
                </a:gridCol>
                <a:gridCol w="1972836">
                  <a:extLst>
                    <a:ext uri="{9D8B030D-6E8A-4147-A177-3AD203B41FA5}">
                      <a16:colId xmlns:a16="http://schemas.microsoft.com/office/drawing/2014/main" val="2756478373"/>
                    </a:ext>
                  </a:extLst>
                </a:gridCol>
                <a:gridCol w="1972836">
                  <a:extLst>
                    <a:ext uri="{9D8B030D-6E8A-4147-A177-3AD203B41FA5}">
                      <a16:colId xmlns:a16="http://schemas.microsoft.com/office/drawing/2014/main" val="917178324"/>
                    </a:ext>
                  </a:extLst>
                </a:gridCol>
                <a:gridCol w="1972836">
                  <a:extLst>
                    <a:ext uri="{9D8B030D-6E8A-4147-A177-3AD203B41FA5}">
                      <a16:colId xmlns:a16="http://schemas.microsoft.com/office/drawing/2014/main" val="214507868"/>
                    </a:ext>
                  </a:extLst>
                </a:gridCol>
                <a:gridCol w="1972836">
                  <a:extLst>
                    <a:ext uri="{9D8B030D-6E8A-4147-A177-3AD203B41FA5}">
                      <a16:colId xmlns:a16="http://schemas.microsoft.com/office/drawing/2014/main" val="4065057559"/>
                    </a:ext>
                  </a:extLst>
                </a:gridCol>
              </a:tblGrid>
              <a:tr h="291817">
                <a:tc>
                  <a:txBody>
                    <a:bodyPr/>
                    <a:lstStyle/>
                    <a:p>
                      <a:r>
                        <a:rPr lang="en-US" dirty="0" smtClean="0"/>
                        <a:t>Mon</a:t>
                      </a:r>
                      <a:endParaRPr lang="en-GB" dirty="0"/>
                    </a:p>
                  </a:txBody>
                  <a:tcPr/>
                </a:tc>
                <a:tc>
                  <a:txBody>
                    <a:bodyPr/>
                    <a:lstStyle/>
                    <a:p>
                      <a:r>
                        <a:rPr lang="en-US" dirty="0" smtClean="0"/>
                        <a:t>Tuesday</a:t>
                      </a:r>
                      <a:endParaRPr lang="en-GB" dirty="0"/>
                    </a:p>
                  </a:txBody>
                  <a:tcPr/>
                </a:tc>
                <a:tc>
                  <a:txBody>
                    <a:bodyPr/>
                    <a:lstStyle/>
                    <a:p>
                      <a:r>
                        <a:rPr lang="en-US" dirty="0" smtClean="0"/>
                        <a:t>Wednesday</a:t>
                      </a:r>
                      <a:endParaRPr lang="en-GB" dirty="0"/>
                    </a:p>
                  </a:txBody>
                  <a:tcPr/>
                </a:tc>
                <a:tc>
                  <a:txBody>
                    <a:bodyPr/>
                    <a:lstStyle/>
                    <a:p>
                      <a:r>
                        <a:rPr lang="en-US" dirty="0" smtClean="0"/>
                        <a:t>Thursday</a:t>
                      </a:r>
                      <a:endParaRPr lang="en-GB" dirty="0"/>
                    </a:p>
                  </a:txBody>
                  <a:tcPr/>
                </a:tc>
                <a:tc>
                  <a:txBody>
                    <a:bodyPr/>
                    <a:lstStyle/>
                    <a:p>
                      <a:r>
                        <a:rPr lang="en-US" dirty="0" smtClean="0"/>
                        <a:t>Friday</a:t>
                      </a:r>
                      <a:endParaRPr lang="en-GB" dirty="0"/>
                    </a:p>
                  </a:txBody>
                  <a:tcPr/>
                </a:tc>
                <a:extLst>
                  <a:ext uri="{0D108BD9-81ED-4DB2-BD59-A6C34878D82A}">
                    <a16:rowId xmlns:a16="http://schemas.microsoft.com/office/drawing/2014/main" val="3643471230"/>
                  </a:ext>
                </a:extLst>
              </a:tr>
              <a:tr h="1823858">
                <a:tc>
                  <a:txBody>
                    <a:bodyPr/>
                    <a:lstStyle/>
                    <a:p>
                      <a:r>
                        <a:rPr lang="en-US" sz="1800" b="1" kern="1200" dirty="0" smtClean="0">
                          <a:solidFill>
                            <a:srgbClr val="FF0000"/>
                          </a:solidFill>
                          <a:effectLst/>
                          <a:latin typeface="+mn-lt"/>
                          <a:ea typeface="+mn-ea"/>
                          <a:cs typeface="+mn-cs"/>
                        </a:rPr>
                        <a:t>*Return books x2</a:t>
                      </a:r>
                    </a:p>
                    <a:p>
                      <a:endParaRPr lang="en-GB" sz="1800" b="1" kern="1200" dirty="0" smtClean="0">
                        <a:solidFill>
                          <a:schemeClr val="dk1"/>
                        </a:solidFill>
                        <a:effectLst/>
                        <a:latin typeface="+mn-lt"/>
                        <a:ea typeface="+mn-ea"/>
                        <a:cs typeface="+mn-cs"/>
                      </a:endParaRPr>
                    </a:p>
                    <a:p>
                      <a:r>
                        <a:rPr lang="en-GB" sz="1800" b="1" u="sng" kern="1200" dirty="0" smtClean="0">
                          <a:solidFill>
                            <a:schemeClr val="dk1"/>
                          </a:solidFill>
                          <a:effectLst/>
                          <a:latin typeface="+mn-lt"/>
                          <a:ea typeface="+mn-ea"/>
                          <a:cs typeface="+mn-cs"/>
                        </a:rPr>
                        <a:t>Book bag book </a:t>
                      </a:r>
                      <a:r>
                        <a:rPr lang="en-GB" sz="1800" b="1" kern="1200" dirty="0" smtClean="0">
                          <a:solidFill>
                            <a:schemeClr val="dk1"/>
                          </a:solidFill>
                          <a:effectLst/>
                          <a:latin typeface="+mn-lt"/>
                          <a:ea typeface="+mn-ea"/>
                          <a:cs typeface="+mn-cs"/>
                        </a:rPr>
                        <a:t>sent home first read</a:t>
                      </a:r>
                      <a:endParaRPr lang="en-GB" dirty="0"/>
                    </a:p>
                  </a:txBody>
                  <a:tcPr/>
                </a:tc>
                <a:tc>
                  <a:txBody>
                    <a:bodyPr/>
                    <a:lstStyle/>
                    <a:p>
                      <a:r>
                        <a:rPr lang="en-GB" sz="1800" b="1" kern="1200" dirty="0" smtClean="0">
                          <a:solidFill>
                            <a:schemeClr val="dk1"/>
                          </a:solidFill>
                          <a:effectLst/>
                          <a:latin typeface="+mn-lt"/>
                          <a:ea typeface="+mn-ea"/>
                          <a:cs typeface="+mn-cs"/>
                        </a:rPr>
                        <a:t>Book bag book sent home 2</a:t>
                      </a:r>
                      <a:r>
                        <a:rPr lang="en-GB" sz="1800" b="1" kern="1200" baseline="30000" dirty="0" smtClean="0">
                          <a:solidFill>
                            <a:schemeClr val="dk1"/>
                          </a:solidFill>
                          <a:effectLst/>
                          <a:latin typeface="+mn-lt"/>
                          <a:ea typeface="+mn-ea"/>
                          <a:cs typeface="+mn-cs"/>
                        </a:rPr>
                        <a:t>nd</a:t>
                      </a:r>
                      <a:r>
                        <a:rPr lang="en-GB" sz="1800" b="1" kern="1200" baseline="0" dirty="0" smtClean="0">
                          <a:solidFill>
                            <a:schemeClr val="dk1"/>
                          </a:solidFill>
                          <a:effectLst/>
                          <a:latin typeface="+mn-lt"/>
                          <a:ea typeface="+mn-ea"/>
                          <a:cs typeface="+mn-cs"/>
                        </a:rPr>
                        <a:t> read</a:t>
                      </a:r>
                      <a:r>
                        <a:rPr lang="en-GB" sz="1800" b="1" kern="1200" dirty="0" smtClean="0">
                          <a:solidFill>
                            <a:schemeClr val="dk1"/>
                          </a:solidFill>
                          <a:effectLst/>
                          <a:latin typeface="+mn-lt"/>
                          <a:ea typeface="+mn-ea"/>
                          <a:cs typeface="+mn-cs"/>
                        </a:rPr>
                        <a:t> </a:t>
                      </a:r>
                      <a:endParaRPr lang="en-GB" dirty="0"/>
                    </a:p>
                  </a:txBody>
                  <a:tcPr/>
                </a:tc>
                <a:tc>
                  <a:txBody>
                    <a:bodyPr/>
                    <a:lstStyle/>
                    <a:p>
                      <a:r>
                        <a:rPr lang="en-GB" sz="1800" b="1" kern="1200" dirty="0" smtClean="0">
                          <a:solidFill>
                            <a:schemeClr val="dk1"/>
                          </a:solidFill>
                          <a:effectLst/>
                          <a:latin typeface="+mn-lt"/>
                          <a:ea typeface="+mn-ea"/>
                          <a:cs typeface="+mn-cs"/>
                        </a:rPr>
                        <a:t>Book bag book sent home 3</a:t>
                      </a:r>
                      <a:r>
                        <a:rPr lang="en-GB" sz="1800" b="1" kern="1200" baseline="30000" dirty="0" smtClean="0">
                          <a:solidFill>
                            <a:schemeClr val="dk1"/>
                          </a:solidFill>
                          <a:effectLst/>
                          <a:latin typeface="+mn-lt"/>
                          <a:ea typeface="+mn-ea"/>
                          <a:cs typeface="+mn-cs"/>
                        </a:rPr>
                        <a:t>rd</a:t>
                      </a:r>
                      <a:r>
                        <a:rPr lang="en-GB" sz="1800" b="1" kern="1200" baseline="0" dirty="0" smtClean="0">
                          <a:solidFill>
                            <a:schemeClr val="dk1"/>
                          </a:solidFill>
                          <a:effectLst/>
                          <a:latin typeface="+mn-lt"/>
                          <a:ea typeface="+mn-ea"/>
                          <a:cs typeface="+mn-cs"/>
                        </a:rPr>
                        <a:t> </a:t>
                      </a:r>
                      <a:r>
                        <a:rPr lang="en-GB" sz="1800" b="1" kern="1200" dirty="0" smtClean="0">
                          <a:solidFill>
                            <a:schemeClr val="dk1"/>
                          </a:solidFill>
                          <a:effectLst/>
                          <a:latin typeface="+mn-lt"/>
                          <a:ea typeface="+mn-ea"/>
                          <a:cs typeface="+mn-cs"/>
                        </a:rPr>
                        <a:t>read</a:t>
                      </a:r>
                      <a:endParaRPr lang="en-GB" dirty="0"/>
                    </a:p>
                  </a:txBody>
                  <a:tcPr/>
                </a:tc>
                <a:tc>
                  <a:txBody>
                    <a:bodyPr/>
                    <a:lstStyle/>
                    <a:p>
                      <a:r>
                        <a:rPr lang="en-US" b="1" dirty="0" smtClean="0">
                          <a:solidFill>
                            <a:srgbClr val="FF0000"/>
                          </a:solidFill>
                        </a:rPr>
                        <a:t>Return book bag book</a:t>
                      </a:r>
                    </a:p>
                    <a:p>
                      <a:endParaRPr lang="en-US" dirty="0" smtClean="0">
                        <a:solidFill>
                          <a:srgbClr val="FF0000"/>
                        </a:solidFill>
                      </a:endParaRPr>
                    </a:p>
                    <a:p>
                      <a:r>
                        <a:rPr lang="en-US" dirty="0" smtClean="0">
                          <a:solidFill>
                            <a:schemeClr val="tx1"/>
                          </a:solidFill>
                        </a:rPr>
                        <a:t>New RWI</a:t>
                      </a:r>
                      <a:r>
                        <a:rPr lang="en-US" baseline="0" dirty="0" smtClean="0">
                          <a:solidFill>
                            <a:schemeClr val="tx1"/>
                          </a:solidFill>
                        </a:rPr>
                        <a:t> book bag book</a:t>
                      </a:r>
                      <a:endParaRPr lang="en-US" dirty="0" smtClean="0">
                        <a:solidFill>
                          <a:schemeClr val="tx1"/>
                        </a:solidFill>
                      </a:endParaRPr>
                    </a:p>
                    <a:p>
                      <a:endParaRPr lang="en-US" dirty="0" smtClean="0"/>
                    </a:p>
                  </a:txBody>
                  <a:tcPr/>
                </a:tc>
                <a:tc>
                  <a:txBody>
                    <a:bodyPr/>
                    <a:lstStyle/>
                    <a:p>
                      <a:r>
                        <a:rPr lang="en-US" u="sng" dirty="0" smtClean="0"/>
                        <a:t>In class book </a:t>
                      </a:r>
                      <a:r>
                        <a:rPr lang="en-US" dirty="0" smtClean="0"/>
                        <a:t>– sent home</a:t>
                      </a:r>
                    </a:p>
                    <a:p>
                      <a:r>
                        <a:rPr lang="en-US" dirty="0" smtClean="0"/>
                        <a:t>4th read</a:t>
                      </a:r>
                      <a:endParaRPr lang="en-US" u="sng" dirty="0" smtClean="0"/>
                    </a:p>
                    <a:p>
                      <a:endParaRPr lang="en-US" u="sng" dirty="0" smtClean="0"/>
                    </a:p>
                    <a:p>
                      <a:r>
                        <a:rPr lang="en-US" i="1" u="none" dirty="0" smtClean="0"/>
                        <a:t>Some children</a:t>
                      </a:r>
                      <a:r>
                        <a:rPr lang="en-US" i="1" u="none" baseline="0" dirty="0" smtClean="0"/>
                        <a:t> may also take home a reading for pleasure book</a:t>
                      </a:r>
                      <a:endParaRPr lang="en-GB" b="1" i="1" u="none" dirty="0"/>
                    </a:p>
                  </a:txBody>
                  <a:tcPr/>
                </a:tc>
                <a:extLst>
                  <a:ext uri="{0D108BD9-81ED-4DB2-BD59-A6C34878D82A}">
                    <a16:rowId xmlns:a16="http://schemas.microsoft.com/office/drawing/2014/main" val="3847353305"/>
                  </a:ext>
                </a:extLst>
              </a:tr>
            </a:tbl>
          </a:graphicData>
        </a:graphic>
      </p:graphicFrame>
    </p:spTree>
    <p:extLst>
      <p:ext uri="{BB962C8B-B14F-4D97-AF65-F5344CB8AC3E}">
        <p14:creationId xmlns:p14="http://schemas.microsoft.com/office/powerpoint/2010/main" val="2207621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
            <a:ext cx="2588217" cy="6721472"/>
          </a:xfrm>
        </p:spPr>
        <p:txBody>
          <a:bodyPr/>
          <a:lstStyle/>
          <a:p>
            <a:r>
              <a:rPr lang="en-US" sz="4500" dirty="0" smtClean="0"/>
              <a:t>Book </a:t>
            </a:r>
            <a:r>
              <a:rPr lang="en-US" sz="4500" dirty="0" smtClean="0"/>
              <a:t>Bag Books</a:t>
            </a:r>
            <a:endParaRPr lang="en-GB" sz="4500"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18</a:t>
            </a:fld>
            <a:endParaRPr lang="en-US" dirty="0"/>
          </a:p>
        </p:txBody>
      </p:sp>
      <p:pic>
        <p:nvPicPr>
          <p:cNvPr id="1026" name="Picture 2" descr="Thomann TRS-21G Soprano Recorder – Thomann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1894" y="271221"/>
            <a:ext cx="3355383" cy="33553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2767005" y="323044"/>
            <a:ext cx="5252809" cy="2613886"/>
          </a:xfrm>
          <a:prstGeom prst="rect">
            <a:avLst/>
          </a:prstGeom>
        </p:spPr>
      </p:pic>
      <p:pic>
        <p:nvPicPr>
          <p:cNvPr id="8" name="Picture 7"/>
          <p:cNvPicPr>
            <a:picLocks noChangeAspect="1"/>
          </p:cNvPicPr>
          <p:nvPr/>
        </p:nvPicPr>
        <p:blipFill>
          <a:blip r:embed="rId4"/>
          <a:stretch>
            <a:fillRect/>
          </a:stretch>
        </p:blipFill>
        <p:spPr>
          <a:xfrm>
            <a:off x="2835948" y="4184541"/>
            <a:ext cx="5728219" cy="2176933"/>
          </a:xfrm>
          <a:prstGeom prst="rect">
            <a:avLst/>
          </a:prstGeom>
        </p:spPr>
      </p:pic>
      <p:sp>
        <p:nvSpPr>
          <p:cNvPr id="9" name="Explosion 2 8"/>
          <p:cNvSpPr/>
          <p:nvPr/>
        </p:nvSpPr>
        <p:spPr>
          <a:xfrm rot="20531443">
            <a:off x="3037667" y="3045417"/>
            <a:ext cx="2355743" cy="1030637"/>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Practise</a:t>
            </a:r>
            <a:endParaRPr lang="en-GB" dirty="0"/>
          </a:p>
        </p:txBody>
      </p:sp>
      <p:sp>
        <p:nvSpPr>
          <p:cNvPr id="11" name="Explosion 2 10"/>
          <p:cNvSpPr/>
          <p:nvPr/>
        </p:nvSpPr>
        <p:spPr>
          <a:xfrm rot="20531443">
            <a:off x="5026616" y="3111285"/>
            <a:ext cx="2355743" cy="1030637"/>
          </a:xfrm>
          <a:prstGeom prst="irregularSeal2">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dirty="0" err="1" smtClean="0"/>
              <a:t>Practise</a:t>
            </a:r>
            <a:endParaRPr lang="en-GB" dirty="0"/>
          </a:p>
        </p:txBody>
      </p:sp>
      <p:sp>
        <p:nvSpPr>
          <p:cNvPr id="12" name="Explosion 2 11"/>
          <p:cNvSpPr/>
          <p:nvPr/>
        </p:nvSpPr>
        <p:spPr>
          <a:xfrm rot="20531443">
            <a:off x="7190226" y="3057043"/>
            <a:ext cx="2355743" cy="1030637"/>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Practise</a:t>
            </a:r>
            <a:endParaRPr lang="en-GB" dirty="0"/>
          </a:p>
        </p:txBody>
      </p:sp>
      <p:sp>
        <p:nvSpPr>
          <p:cNvPr id="13" name="Explosion 2 12"/>
          <p:cNvSpPr/>
          <p:nvPr/>
        </p:nvSpPr>
        <p:spPr>
          <a:xfrm rot="20531443">
            <a:off x="8700037" y="3801154"/>
            <a:ext cx="3301071" cy="2687815"/>
          </a:xfrm>
          <a:prstGeom prst="irregularSeal2">
            <a:avLst/>
          </a:prstGeom>
          <a:solidFill>
            <a:srgbClr val="FFFF00"/>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 NEW LEARNING</a:t>
            </a:r>
          </a:p>
        </p:txBody>
      </p:sp>
    </p:spTree>
    <p:extLst>
      <p:ext uri="{BB962C8B-B14F-4D97-AF65-F5344CB8AC3E}">
        <p14:creationId xmlns:p14="http://schemas.microsoft.com/office/powerpoint/2010/main" val="2599152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7" presetClass="emph" presetSubtype="0" repeatCount="indefinite" fill="remove" grpId="0" nodeType="clickEffect">
                                  <p:stCondLst>
                                    <p:cond delay="0"/>
                                  </p:stCondLst>
                                  <p:endCondLst>
                                    <p:cond evt="onNext" delay="0">
                                      <p:tgtEl>
                                        <p:sldTgt/>
                                      </p:tgtEl>
                                    </p:cond>
                                  </p:endCondLst>
                                  <p:childTnLst>
                                    <p:animClr clrSpc="rgb" dir="cw">
                                      <p:cBhvr override="childStyle">
                                        <p:cTn id="21" dur="500" autoRev="1" fill="remove"/>
                                        <p:tgtEl>
                                          <p:spTgt spid="13"/>
                                        </p:tgtEl>
                                        <p:attrNameLst>
                                          <p:attrName>style.color</p:attrName>
                                        </p:attrNameLst>
                                      </p:cBhvr>
                                      <p:to>
                                        <a:schemeClr val="bg1"/>
                                      </p:to>
                                    </p:animClr>
                                    <p:animClr clrSpc="rgb" dir="cw">
                                      <p:cBhvr>
                                        <p:cTn id="22" dur="500" autoRev="1" fill="remove"/>
                                        <p:tgtEl>
                                          <p:spTgt spid="13"/>
                                        </p:tgtEl>
                                        <p:attrNameLst>
                                          <p:attrName>fillcolor</p:attrName>
                                        </p:attrNameLst>
                                      </p:cBhvr>
                                      <p:to>
                                        <a:schemeClr val="bg1"/>
                                      </p:to>
                                    </p:animClr>
                                    <p:set>
                                      <p:cBhvr>
                                        <p:cTn id="23" dur="500" autoRev="1" fill="remove"/>
                                        <p:tgtEl>
                                          <p:spTgt spid="13"/>
                                        </p:tgtEl>
                                        <p:attrNameLst>
                                          <p:attrName>fill.type</p:attrName>
                                        </p:attrNameLst>
                                      </p:cBhvr>
                                      <p:to>
                                        <p:strVal val="solid"/>
                                      </p:to>
                                    </p:set>
                                    <p:set>
                                      <p:cBhvr>
                                        <p:cTn id="24" dur="500" autoRev="1" fill="remove"/>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1077"/>
            <a:ext cx="9460424" cy="833663"/>
          </a:xfrm>
        </p:spPr>
        <p:txBody>
          <a:bodyPr/>
          <a:lstStyle/>
          <a:p>
            <a:r>
              <a:rPr lang="en-US" dirty="0">
                <a:latin typeface="Lato"/>
              </a:rPr>
              <a:t>'Three with me, four at </a:t>
            </a:r>
            <a:r>
              <a:rPr lang="en-US" dirty="0" smtClean="0">
                <a:latin typeface="Lato"/>
              </a:rPr>
              <a:t>home’</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19</a:t>
            </a:fld>
            <a:endParaRPr lang="en-US" dirty="0"/>
          </a:p>
        </p:txBody>
      </p:sp>
      <p:sp>
        <p:nvSpPr>
          <p:cNvPr id="6" name="Rectangle 5"/>
          <p:cNvSpPr/>
          <p:nvPr/>
        </p:nvSpPr>
        <p:spPr>
          <a:xfrm>
            <a:off x="227309" y="1754925"/>
            <a:ext cx="11264684" cy="4616648"/>
          </a:xfrm>
          <a:prstGeom prst="rect">
            <a:avLst/>
          </a:prstGeom>
        </p:spPr>
        <p:txBody>
          <a:bodyPr wrap="square">
            <a:spAutoFit/>
          </a:bodyPr>
          <a:lstStyle/>
          <a:p>
            <a:pPr fontAlgn="t"/>
            <a:r>
              <a:rPr lang="en-US" sz="1600" dirty="0" smtClean="0">
                <a:solidFill>
                  <a:schemeClr val="bg1"/>
                </a:solidFill>
                <a:latin typeface="Lato"/>
              </a:rPr>
              <a:t>In </a:t>
            </a:r>
            <a:r>
              <a:rPr lang="en-US" sz="1600" dirty="0">
                <a:solidFill>
                  <a:schemeClr val="bg1"/>
                </a:solidFill>
                <a:latin typeface="Lato"/>
              </a:rPr>
              <a:t>our school, children read each Read Write Inc. Storybook three times in class with their partner</a:t>
            </a:r>
            <a:r>
              <a:rPr lang="en-US" sz="1600" dirty="0" smtClean="0">
                <a:solidFill>
                  <a:schemeClr val="bg1"/>
                </a:solidFill>
                <a:latin typeface="Lato"/>
              </a:rPr>
              <a:t>.</a:t>
            </a:r>
          </a:p>
          <a:p>
            <a:pPr fontAlgn="t"/>
            <a:endParaRPr lang="en-US" sz="1600" dirty="0">
              <a:solidFill>
                <a:schemeClr val="bg1"/>
              </a:solidFill>
              <a:latin typeface="Lato"/>
            </a:endParaRPr>
          </a:p>
          <a:p>
            <a:pPr fontAlgn="t"/>
            <a:r>
              <a:rPr lang="en-US" sz="1600" dirty="0">
                <a:solidFill>
                  <a:schemeClr val="bg1"/>
                </a:solidFill>
                <a:latin typeface="Lato"/>
              </a:rPr>
              <a:t>Re-reading the same book helps children to become confident readers. Each time they re-read, they build their fluency/speed and comprehension</a:t>
            </a:r>
            <a:r>
              <a:rPr lang="en-US" sz="1600" dirty="0" smtClean="0">
                <a:solidFill>
                  <a:schemeClr val="bg1"/>
                </a:solidFill>
                <a:latin typeface="Lato"/>
              </a:rPr>
              <a:t>.</a:t>
            </a:r>
          </a:p>
          <a:p>
            <a:pPr fontAlgn="t"/>
            <a:endParaRPr lang="en-US" sz="1600" dirty="0" smtClean="0">
              <a:solidFill>
                <a:schemeClr val="bg1"/>
              </a:solidFill>
              <a:latin typeface="Lato"/>
            </a:endParaRPr>
          </a:p>
          <a:p>
            <a:pPr fontAlgn="t"/>
            <a:r>
              <a:rPr lang="en-US" sz="1600" dirty="0" smtClean="0">
                <a:solidFill>
                  <a:schemeClr val="bg1"/>
                </a:solidFill>
                <a:latin typeface="Lato"/>
              </a:rPr>
              <a:t>They </a:t>
            </a:r>
            <a:r>
              <a:rPr lang="en-US" sz="1600" dirty="0">
                <a:solidFill>
                  <a:schemeClr val="bg1"/>
                </a:solidFill>
                <a:latin typeface="Lato"/>
              </a:rPr>
              <a:t>love reading and want to read because they can read all of the words in the Storybook</a:t>
            </a:r>
            <a:r>
              <a:rPr lang="en-US" sz="1600" dirty="0" smtClean="0">
                <a:solidFill>
                  <a:schemeClr val="bg1"/>
                </a:solidFill>
                <a:latin typeface="Lato"/>
              </a:rPr>
              <a:t>.</a:t>
            </a:r>
          </a:p>
          <a:p>
            <a:pPr fontAlgn="t"/>
            <a:endParaRPr lang="en-US" sz="1600" dirty="0">
              <a:solidFill>
                <a:schemeClr val="bg1"/>
              </a:solidFill>
              <a:latin typeface="Lato"/>
            </a:endParaRPr>
          </a:p>
          <a:p>
            <a:pPr fontAlgn="t"/>
            <a:r>
              <a:rPr lang="en-US" sz="1600" dirty="0">
                <a:solidFill>
                  <a:schemeClr val="bg1"/>
                </a:solidFill>
                <a:latin typeface="Lato"/>
              </a:rPr>
              <a:t>We set a focus for each re-read in school.</a:t>
            </a:r>
          </a:p>
          <a:p>
            <a:r>
              <a:rPr lang="en-US" sz="1600" dirty="0">
                <a:solidFill>
                  <a:srgbClr val="FF0000"/>
                </a:solidFill>
              </a:rPr>
              <a:t>First read: </a:t>
            </a:r>
            <a:r>
              <a:rPr lang="en-US" sz="1600" dirty="0">
                <a:solidFill>
                  <a:schemeClr val="bg1"/>
                </a:solidFill>
              </a:rPr>
              <a:t>to read every word accurately  - Fred talk</a:t>
            </a:r>
          </a:p>
          <a:p>
            <a:r>
              <a:rPr lang="en-US" sz="1600" dirty="0">
                <a:solidFill>
                  <a:srgbClr val="FFC000"/>
                </a:solidFill>
              </a:rPr>
              <a:t>Second read: </a:t>
            </a:r>
            <a:r>
              <a:rPr lang="en-US" sz="1600" dirty="0">
                <a:solidFill>
                  <a:schemeClr val="bg1"/>
                </a:solidFill>
              </a:rPr>
              <a:t>read more words at a glance with a story tellers voice</a:t>
            </a:r>
          </a:p>
          <a:p>
            <a:r>
              <a:rPr lang="en-US" sz="1600" dirty="0">
                <a:solidFill>
                  <a:srgbClr val="00FF00"/>
                </a:solidFill>
              </a:rPr>
              <a:t>Third read: </a:t>
            </a:r>
            <a:r>
              <a:rPr lang="en-US" sz="1600" dirty="0">
                <a:solidFill>
                  <a:schemeClr val="bg1"/>
                </a:solidFill>
              </a:rPr>
              <a:t>Read the whole story accurately, fluently and answering comprehension questions</a:t>
            </a:r>
          </a:p>
          <a:p>
            <a:pPr marL="190500" fontAlgn="t">
              <a:buFont typeface="+mj-lt"/>
              <a:buAutoNum type="arabicPeriod"/>
            </a:pPr>
            <a:endParaRPr lang="en-US" sz="1600" dirty="0">
              <a:solidFill>
                <a:schemeClr val="bg1"/>
              </a:solidFill>
              <a:latin typeface="Lato"/>
            </a:endParaRPr>
          </a:p>
          <a:p>
            <a:pPr fontAlgn="t"/>
            <a:r>
              <a:rPr lang="en-US" sz="1600" dirty="0">
                <a:solidFill>
                  <a:schemeClr val="bg1"/>
                </a:solidFill>
                <a:latin typeface="Lato"/>
              </a:rPr>
              <a:t>Then your child brings the </a:t>
            </a:r>
            <a:r>
              <a:rPr lang="en-US" sz="1600" b="1" dirty="0">
                <a:solidFill>
                  <a:schemeClr val="bg1"/>
                </a:solidFill>
                <a:latin typeface="Lato"/>
              </a:rPr>
              <a:t>same book </a:t>
            </a:r>
            <a:r>
              <a:rPr lang="en-US" sz="1600" dirty="0">
                <a:solidFill>
                  <a:schemeClr val="bg1"/>
                </a:solidFill>
                <a:latin typeface="Lato"/>
              </a:rPr>
              <a:t>home to read and enjoy with you again and again at home. It’s ‘three with me, four at home</a:t>
            </a:r>
            <a:r>
              <a:rPr lang="en-US" sz="1600" dirty="0" smtClean="0">
                <a:solidFill>
                  <a:schemeClr val="bg1"/>
                </a:solidFill>
                <a:latin typeface="Lato"/>
              </a:rPr>
              <a:t>.’</a:t>
            </a:r>
          </a:p>
          <a:p>
            <a:pPr fontAlgn="t"/>
            <a:endParaRPr lang="en-US" sz="1600" dirty="0">
              <a:solidFill>
                <a:schemeClr val="bg1"/>
              </a:solidFill>
              <a:latin typeface="Lato"/>
            </a:endParaRPr>
          </a:p>
          <a:p>
            <a:pPr fontAlgn="t"/>
            <a:r>
              <a:rPr lang="en-US" sz="1600" dirty="0">
                <a:solidFill>
                  <a:schemeClr val="bg1"/>
                </a:solidFill>
                <a:latin typeface="Lato"/>
              </a:rPr>
              <a:t>We do not send stories home the children cannot read because we always want them to be set up to succeed in their reading. We want to make sure they enjoy reading so that they want to read. The more they read, the faster progress they will make.</a:t>
            </a:r>
          </a:p>
        </p:txBody>
      </p:sp>
    </p:spTree>
    <p:extLst>
      <p:ext uri="{BB962C8B-B14F-4D97-AF65-F5344CB8AC3E}">
        <p14:creationId xmlns:p14="http://schemas.microsoft.com/office/powerpoint/2010/main" val="234009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you can help your child?</a:t>
            </a:r>
            <a:endParaRPr lang="en-GB" dirty="0"/>
          </a:p>
        </p:txBody>
      </p:sp>
      <p:sp>
        <p:nvSpPr>
          <p:cNvPr id="3" name="Content Placeholder 2"/>
          <p:cNvSpPr>
            <a:spLocks noGrp="1"/>
          </p:cNvSpPr>
          <p:nvPr>
            <p:ph idx="1"/>
          </p:nvPr>
        </p:nvSpPr>
        <p:spPr>
          <a:xfrm>
            <a:off x="948581" y="1582915"/>
            <a:ext cx="6273800" cy="4351338"/>
          </a:xfrm>
        </p:spPr>
        <p:txBody>
          <a:bodyPr/>
          <a:lstStyle/>
          <a:p>
            <a:pPr marL="457200" indent="-457200">
              <a:buAutoNum type="arabicPeriod"/>
            </a:pPr>
            <a:r>
              <a:rPr lang="en-US" dirty="0" smtClean="0"/>
              <a:t>Using pure sounds only</a:t>
            </a:r>
            <a:r>
              <a:rPr lang="en-GB" dirty="0" smtClean="0"/>
              <a:t> when saying sounds</a:t>
            </a:r>
          </a:p>
          <a:p>
            <a:pPr marL="457200" indent="-457200">
              <a:buAutoNum type="arabicPeriod"/>
            </a:pPr>
            <a:r>
              <a:rPr lang="en-US" dirty="0" smtClean="0"/>
              <a:t>Knowing all the sounds </a:t>
            </a:r>
            <a:r>
              <a:rPr lang="en-US" dirty="0" err="1" smtClean="0"/>
              <a:t>e.g</a:t>
            </a:r>
            <a:r>
              <a:rPr lang="en-US" dirty="0" smtClean="0"/>
              <a:t> ‘ng, </a:t>
            </a:r>
            <a:r>
              <a:rPr lang="en-US" dirty="0" err="1" smtClean="0"/>
              <a:t>igh</a:t>
            </a:r>
            <a:r>
              <a:rPr lang="en-US" dirty="0" smtClean="0"/>
              <a:t>, </a:t>
            </a:r>
            <a:r>
              <a:rPr lang="en-US" dirty="0" err="1" smtClean="0"/>
              <a:t>ure</a:t>
            </a:r>
            <a:r>
              <a:rPr lang="en-US" dirty="0" smtClean="0"/>
              <a:t>.. </a:t>
            </a:r>
            <a:r>
              <a:rPr lang="en-US" dirty="0" err="1" smtClean="0"/>
              <a:t>Etc</a:t>
            </a:r>
            <a:endParaRPr lang="en-US" dirty="0" smtClean="0"/>
          </a:p>
          <a:p>
            <a:pPr marL="457200" indent="-457200">
              <a:buAutoNum type="arabicPeriod"/>
            </a:pPr>
            <a:r>
              <a:rPr lang="en-US" dirty="0" smtClean="0"/>
              <a:t>Using Fred to play games/ </a:t>
            </a:r>
            <a:r>
              <a:rPr lang="en-US" dirty="0" smtClean="0">
                <a:solidFill>
                  <a:srgbClr val="FF0000"/>
                </a:solidFill>
              </a:rPr>
              <a:t>alien words</a:t>
            </a:r>
          </a:p>
          <a:p>
            <a:pPr marL="457200" indent="-457200">
              <a:buAutoNum type="arabicPeriod"/>
            </a:pPr>
            <a:r>
              <a:rPr lang="en-US" dirty="0" smtClean="0"/>
              <a:t>Reading lots and lots of different books by different authors </a:t>
            </a:r>
          </a:p>
          <a:p>
            <a:pPr marL="457200" indent="-457200">
              <a:buAutoNum type="arabicPeriod"/>
            </a:pPr>
            <a:r>
              <a:rPr lang="en-US" dirty="0" smtClean="0"/>
              <a:t>Ask different questions – to support comprehension</a:t>
            </a:r>
          </a:p>
          <a:p>
            <a:pPr marL="457200" indent="-457200">
              <a:buAutoNum type="arabicPeriod"/>
            </a:pPr>
            <a:r>
              <a:rPr lang="en-US" dirty="0" smtClean="0"/>
              <a:t>TALK to your children as much as possible and help enrich the conversations</a:t>
            </a:r>
          </a:p>
          <a:p>
            <a:pPr marL="0" indent="0">
              <a:buNone/>
            </a:pPr>
            <a:r>
              <a:rPr lang="en-US" dirty="0" smtClean="0"/>
              <a:t>	</a:t>
            </a:r>
          </a:p>
          <a:p>
            <a:pPr marL="0" indent="0">
              <a:buNone/>
            </a:pPr>
            <a:r>
              <a:rPr lang="en-US" dirty="0"/>
              <a:t>	</a:t>
            </a:r>
            <a:r>
              <a:rPr lang="en-US" dirty="0" smtClean="0"/>
              <a:t>‘Let’s </a:t>
            </a:r>
            <a:r>
              <a:rPr lang="en-US" sz="3500" b="1" dirty="0" smtClean="0">
                <a:solidFill>
                  <a:srgbClr val="FF0066"/>
                </a:solidFill>
              </a:rPr>
              <a:t>eat</a:t>
            </a:r>
            <a:r>
              <a:rPr lang="en-US" dirty="0" smtClean="0"/>
              <a:t> our lunch?’</a:t>
            </a:r>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20</a:t>
            </a:fld>
            <a:endParaRPr lang="en-US" dirty="0"/>
          </a:p>
        </p:txBody>
      </p:sp>
      <p:sp>
        <p:nvSpPr>
          <p:cNvPr id="5" name="Rectangle 4"/>
          <p:cNvSpPr/>
          <p:nvPr/>
        </p:nvSpPr>
        <p:spPr>
          <a:xfrm>
            <a:off x="7007817" y="1958960"/>
            <a:ext cx="6096000" cy="369332"/>
          </a:xfrm>
          <a:prstGeom prst="rect">
            <a:avLst/>
          </a:prstGeom>
        </p:spPr>
        <p:txBody>
          <a:bodyPr>
            <a:spAutoFit/>
          </a:bodyPr>
          <a:lstStyle/>
          <a:p>
            <a:endParaRPr lang="en-US" b="1" dirty="0">
              <a:solidFill>
                <a:schemeClr val="bg1"/>
              </a:solidFill>
            </a:endParaRPr>
          </a:p>
        </p:txBody>
      </p:sp>
      <p:sp>
        <p:nvSpPr>
          <p:cNvPr id="6" name="Explosion 2 5"/>
          <p:cNvSpPr/>
          <p:nvPr/>
        </p:nvSpPr>
        <p:spPr>
          <a:xfrm>
            <a:off x="7142655" y="-23648"/>
            <a:ext cx="4775200" cy="3586655"/>
          </a:xfrm>
          <a:prstGeom prst="irregularSeal2">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FFFF00"/>
                </a:solidFill>
              </a:rPr>
              <a:t>Reading </a:t>
            </a:r>
            <a:r>
              <a:rPr lang="en-US" sz="1600" b="1" dirty="0">
                <a:solidFill>
                  <a:srgbClr val="FFFF00"/>
                </a:solidFill>
              </a:rPr>
              <a:t>one</a:t>
            </a:r>
            <a:r>
              <a:rPr lang="en-US" sz="1600" dirty="0">
                <a:solidFill>
                  <a:srgbClr val="FFFF00"/>
                </a:solidFill>
              </a:rPr>
              <a:t> picture book to a child every day introduces them to </a:t>
            </a:r>
            <a:r>
              <a:rPr lang="en-US" sz="1600" b="1" dirty="0">
                <a:solidFill>
                  <a:srgbClr val="FFFF00"/>
                </a:solidFill>
              </a:rPr>
              <a:t>78,000 words every year</a:t>
            </a:r>
          </a:p>
          <a:p>
            <a:pPr algn="ctr"/>
            <a:endParaRPr lang="en-GB" dirty="0"/>
          </a:p>
        </p:txBody>
      </p:sp>
      <p:sp>
        <p:nvSpPr>
          <p:cNvPr id="7" name="Cloud Callout 6"/>
          <p:cNvSpPr/>
          <p:nvPr/>
        </p:nvSpPr>
        <p:spPr>
          <a:xfrm>
            <a:off x="9530255" y="5239156"/>
            <a:ext cx="2356945" cy="1135118"/>
          </a:xfrm>
          <a:prstGeom prst="cloudCallout">
            <a:avLst>
              <a:gd name="adj1" fmla="val -34880"/>
              <a:gd name="adj2" fmla="val 77083"/>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dirty="0" smtClean="0"/>
              <a:t>What’s does din mean?</a:t>
            </a:r>
            <a:endParaRPr lang="en-GB" dirty="0"/>
          </a:p>
        </p:txBody>
      </p:sp>
      <p:sp>
        <p:nvSpPr>
          <p:cNvPr id="9" name="Cloud Callout 8"/>
          <p:cNvSpPr/>
          <p:nvPr/>
        </p:nvSpPr>
        <p:spPr>
          <a:xfrm>
            <a:off x="6174828" y="4137776"/>
            <a:ext cx="2356945" cy="1135118"/>
          </a:xfrm>
          <a:prstGeom prst="cloudCallout">
            <a:avLst>
              <a:gd name="adj1" fmla="val -34880"/>
              <a:gd name="adj2" fmla="val 77083"/>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What might happen next?</a:t>
            </a:r>
            <a:endParaRPr lang="en-GB" dirty="0"/>
          </a:p>
        </p:txBody>
      </p:sp>
      <p:sp>
        <p:nvSpPr>
          <p:cNvPr id="10" name="Cloud Callout 9"/>
          <p:cNvSpPr/>
          <p:nvPr/>
        </p:nvSpPr>
        <p:spPr>
          <a:xfrm>
            <a:off x="8960091" y="3563007"/>
            <a:ext cx="3231909" cy="1468830"/>
          </a:xfrm>
          <a:prstGeom prst="cloudCallout">
            <a:avLst>
              <a:gd name="adj1" fmla="val -34880"/>
              <a:gd name="adj2" fmla="val 77083"/>
            </a:avLst>
          </a:prstGeom>
          <a:solidFill>
            <a:srgbClr val="FF99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What do you think the character is feeling and why?</a:t>
            </a:r>
            <a:endParaRPr lang="en-GB" dirty="0"/>
          </a:p>
        </p:txBody>
      </p:sp>
      <p:sp>
        <p:nvSpPr>
          <p:cNvPr id="13" name="Cloud Callout 12"/>
          <p:cNvSpPr/>
          <p:nvPr/>
        </p:nvSpPr>
        <p:spPr>
          <a:xfrm>
            <a:off x="7007817" y="5366694"/>
            <a:ext cx="2356945" cy="1135118"/>
          </a:xfrm>
          <a:prstGeom prst="cloudCallout">
            <a:avLst>
              <a:gd name="adj1" fmla="val -34880"/>
              <a:gd name="adj2" fmla="val 77083"/>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What would you say to…?</a:t>
            </a:r>
            <a:endParaRPr lang="en-GB" dirty="0"/>
          </a:p>
        </p:txBody>
      </p:sp>
      <p:sp>
        <p:nvSpPr>
          <p:cNvPr id="14" name="TextBox 13"/>
          <p:cNvSpPr txBox="1"/>
          <p:nvPr/>
        </p:nvSpPr>
        <p:spPr>
          <a:xfrm rot="20894175">
            <a:off x="1898082" y="4562978"/>
            <a:ext cx="1347952" cy="461665"/>
          </a:xfrm>
          <a:prstGeom prst="rect">
            <a:avLst/>
          </a:prstGeom>
          <a:noFill/>
        </p:spPr>
        <p:txBody>
          <a:bodyPr wrap="square" rtlCol="0">
            <a:spAutoFit/>
          </a:bodyPr>
          <a:lstStyle/>
          <a:p>
            <a:r>
              <a:rPr lang="en-US" sz="2400" b="1" dirty="0" smtClean="0">
                <a:solidFill>
                  <a:srgbClr val="FF0000"/>
                </a:solidFill>
              </a:rPr>
              <a:t>devour</a:t>
            </a:r>
            <a:endParaRPr lang="en-GB" sz="2400" b="1" dirty="0">
              <a:solidFill>
                <a:srgbClr val="FF0000"/>
              </a:solidFill>
            </a:endParaRPr>
          </a:p>
        </p:txBody>
      </p:sp>
      <p:sp>
        <p:nvSpPr>
          <p:cNvPr id="15" name="TextBox 14"/>
          <p:cNvSpPr txBox="1"/>
          <p:nvPr/>
        </p:nvSpPr>
        <p:spPr>
          <a:xfrm rot="787099">
            <a:off x="3301124" y="4597521"/>
            <a:ext cx="1347952" cy="461665"/>
          </a:xfrm>
          <a:prstGeom prst="rect">
            <a:avLst/>
          </a:prstGeom>
          <a:noFill/>
        </p:spPr>
        <p:txBody>
          <a:bodyPr wrap="square" rtlCol="0">
            <a:spAutoFit/>
          </a:bodyPr>
          <a:lstStyle/>
          <a:p>
            <a:r>
              <a:rPr lang="en-US" sz="2400" b="1" dirty="0" smtClean="0">
                <a:solidFill>
                  <a:srgbClr val="FFC000"/>
                </a:solidFill>
              </a:rPr>
              <a:t>munch</a:t>
            </a:r>
            <a:endParaRPr lang="en-GB" sz="2400" b="1" dirty="0">
              <a:solidFill>
                <a:srgbClr val="FFC000"/>
              </a:solidFill>
            </a:endParaRPr>
          </a:p>
        </p:txBody>
      </p:sp>
      <p:sp>
        <p:nvSpPr>
          <p:cNvPr id="16" name="TextBox 15"/>
          <p:cNvSpPr txBox="1"/>
          <p:nvPr/>
        </p:nvSpPr>
        <p:spPr>
          <a:xfrm rot="787099">
            <a:off x="395945" y="5355619"/>
            <a:ext cx="1347952" cy="461665"/>
          </a:xfrm>
          <a:prstGeom prst="rect">
            <a:avLst/>
          </a:prstGeom>
          <a:noFill/>
        </p:spPr>
        <p:txBody>
          <a:bodyPr wrap="square" rtlCol="0">
            <a:spAutoFit/>
          </a:bodyPr>
          <a:lstStyle/>
          <a:p>
            <a:r>
              <a:rPr lang="en-US" sz="2400" b="1" dirty="0" smtClean="0">
                <a:solidFill>
                  <a:srgbClr val="00FF00"/>
                </a:solidFill>
              </a:rPr>
              <a:t>scoff</a:t>
            </a:r>
            <a:endParaRPr lang="en-GB" sz="2400" b="1" dirty="0">
              <a:solidFill>
                <a:srgbClr val="00FF00"/>
              </a:solidFill>
            </a:endParaRPr>
          </a:p>
        </p:txBody>
      </p:sp>
      <p:sp>
        <p:nvSpPr>
          <p:cNvPr id="17" name="TextBox 16"/>
          <p:cNvSpPr txBox="1"/>
          <p:nvPr/>
        </p:nvSpPr>
        <p:spPr>
          <a:xfrm rot="20872327">
            <a:off x="2495149" y="5703421"/>
            <a:ext cx="1347952" cy="461665"/>
          </a:xfrm>
          <a:prstGeom prst="rect">
            <a:avLst/>
          </a:prstGeom>
          <a:noFill/>
        </p:spPr>
        <p:txBody>
          <a:bodyPr wrap="square" rtlCol="0">
            <a:spAutoFit/>
          </a:bodyPr>
          <a:lstStyle/>
          <a:p>
            <a:r>
              <a:rPr lang="en-US" sz="2400" b="1" dirty="0" smtClean="0">
                <a:solidFill>
                  <a:schemeClr val="accent2">
                    <a:lumMod val="20000"/>
                    <a:lumOff val="80000"/>
                  </a:schemeClr>
                </a:solidFill>
              </a:rPr>
              <a:t>snaffle</a:t>
            </a:r>
            <a:endParaRPr lang="en-GB" sz="2400" b="1" dirty="0">
              <a:solidFill>
                <a:schemeClr val="accent2">
                  <a:lumMod val="20000"/>
                  <a:lumOff val="80000"/>
                </a:schemeClr>
              </a:solidFill>
            </a:endParaRPr>
          </a:p>
        </p:txBody>
      </p:sp>
      <p:sp>
        <p:nvSpPr>
          <p:cNvPr id="18" name="TextBox 17"/>
          <p:cNvSpPr txBox="1"/>
          <p:nvPr/>
        </p:nvSpPr>
        <p:spPr>
          <a:xfrm rot="922053">
            <a:off x="3947236" y="5623584"/>
            <a:ext cx="1347952" cy="461665"/>
          </a:xfrm>
          <a:prstGeom prst="rect">
            <a:avLst/>
          </a:prstGeom>
          <a:noFill/>
        </p:spPr>
        <p:txBody>
          <a:bodyPr wrap="square" rtlCol="0">
            <a:spAutoFit/>
          </a:bodyPr>
          <a:lstStyle/>
          <a:p>
            <a:r>
              <a:rPr lang="en-US" sz="2400" b="1" dirty="0" smtClean="0">
                <a:solidFill>
                  <a:srgbClr val="00FFCC"/>
                </a:solidFill>
              </a:rPr>
              <a:t>gobble</a:t>
            </a:r>
            <a:endParaRPr lang="en-GB" sz="2400" b="1" dirty="0">
              <a:solidFill>
                <a:srgbClr val="00FFCC"/>
              </a:solidFill>
            </a:endParaRPr>
          </a:p>
        </p:txBody>
      </p:sp>
    </p:spTree>
    <p:extLst>
      <p:ext uri="{BB962C8B-B14F-4D97-AF65-F5344CB8AC3E}">
        <p14:creationId xmlns:p14="http://schemas.microsoft.com/office/powerpoint/2010/main" val="362862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3301"/>
            <a:ext cx="9997440" cy="1449216"/>
          </a:xfrm>
        </p:spPr>
        <p:txBody>
          <a:bodyPr/>
          <a:lstStyle/>
          <a:p>
            <a:r>
              <a:rPr lang="en-US" dirty="0" smtClean="0"/>
              <a:t>Alien words – phonics testing end of Year 1</a:t>
            </a:r>
            <a:endParaRPr lang="en-GB" dirty="0"/>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21</a:t>
            </a:fld>
            <a:endParaRPr lang="en-US" dirty="0"/>
          </a:p>
        </p:txBody>
      </p:sp>
      <p:pic>
        <p:nvPicPr>
          <p:cNvPr id="5" name="Picture 4"/>
          <p:cNvPicPr>
            <a:picLocks noChangeAspect="1"/>
          </p:cNvPicPr>
          <p:nvPr/>
        </p:nvPicPr>
        <p:blipFill rotWithShape="1">
          <a:blip r:embed="rId2"/>
          <a:srcRect l="7515" t="6114"/>
          <a:stretch/>
        </p:blipFill>
        <p:spPr>
          <a:xfrm>
            <a:off x="1581911" y="1941809"/>
            <a:ext cx="8138161" cy="4118969"/>
          </a:xfrm>
          <a:prstGeom prst="rect">
            <a:avLst/>
          </a:prstGeom>
        </p:spPr>
      </p:pic>
    </p:spTree>
    <p:extLst>
      <p:ext uri="{BB962C8B-B14F-4D97-AF65-F5344CB8AC3E}">
        <p14:creationId xmlns:p14="http://schemas.microsoft.com/office/powerpoint/2010/main" val="1034003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RWI useful websites:</a:t>
            </a:r>
            <a:endParaRPr lang="en-GB" dirty="0"/>
          </a:p>
        </p:txBody>
      </p:sp>
      <p:sp>
        <p:nvSpPr>
          <p:cNvPr id="3" name="Content Placeholder 2"/>
          <p:cNvSpPr>
            <a:spLocks noGrp="1"/>
          </p:cNvSpPr>
          <p:nvPr>
            <p:ph idx="1"/>
          </p:nvPr>
        </p:nvSpPr>
        <p:spPr/>
        <p:txBody>
          <a:bodyPr/>
          <a:lstStyle/>
          <a:p>
            <a:r>
              <a:rPr lang="en-US" dirty="0" smtClean="0"/>
              <a:t>Parent section for phonics</a:t>
            </a:r>
            <a:r>
              <a:rPr lang="en-US" dirty="0"/>
              <a:t>: </a:t>
            </a:r>
            <a:r>
              <a:rPr lang="en-US" dirty="0">
                <a:hlinkClick r:id="rId2"/>
              </a:rPr>
              <a:t>https://www.ruthmiskin.com/parents</a:t>
            </a:r>
            <a:r>
              <a:rPr lang="en-US" dirty="0" smtClean="0">
                <a:hlinkClick r:id="rId2"/>
              </a:rPr>
              <a:t>/</a:t>
            </a:r>
            <a:endParaRPr lang="en-US" dirty="0" smtClean="0"/>
          </a:p>
          <a:p>
            <a:r>
              <a:rPr lang="en-US" dirty="0" smtClean="0"/>
              <a:t>Refer to the parent information booklets 1 and 2</a:t>
            </a:r>
          </a:p>
          <a:p>
            <a:r>
              <a:rPr lang="en-US" dirty="0" smtClean="0"/>
              <a:t>Online phonic games</a:t>
            </a:r>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22</a:t>
            </a:fld>
            <a:endParaRPr lang="en-US" dirty="0"/>
          </a:p>
        </p:txBody>
      </p:sp>
      <p:pic>
        <p:nvPicPr>
          <p:cNvPr id="5" name="Picture 4"/>
          <p:cNvPicPr>
            <a:picLocks noChangeAspect="1"/>
          </p:cNvPicPr>
          <p:nvPr/>
        </p:nvPicPr>
        <p:blipFill>
          <a:blip r:embed="rId3"/>
          <a:stretch>
            <a:fillRect/>
          </a:stretch>
        </p:blipFill>
        <p:spPr>
          <a:xfrm>
            <a:off x="7335631" y="294060"/>
            <a:ext cx="2506641" cy="3412775"/>
          </a:xfrm>
          <a:prstGeom prst="rect">
            <a:avLst/>
          </a:prstGeom>
        </p:spPr>
      </p:pic>
      <p:pic>
        <p:nvPicPr>
          <p:cNvPr id="6" name="Picture 5"/>
          <p:cNvPicPr>
            <a:picLocks noChangeAspect="1"/>
          </p:cNvPicPr>
          <p:nvPr/>
        </p:nvPicPr>
        <p:blipFill>
          <a:blip r:embed="rId4"/>
          <a:stretch>
            <a:fillRect/>
          </a:stretch>
        </p:blipFill>
        <p:spPr>
          <a:xfrm>
            <a:off x="9473313" y="3219437"/>
            <a:ext cx="2572590" cy="3431766"/>
          </a:xfrm>
          <a:prstGeom prst="rect">
            <a:avLst/>
          </a:prstGeom>
        </p:spPr>
      </p:pic>
    </p:spTree>
    <p:extLst>
      <p:ext uri="{BB962C8B-B14F-4D97-AF65-F5344CB8AC3E}">
        <p14:creationId xmlns:p14="http://schemas.microsoft.com/office/powerpoint/2010/main" val="6359234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US" sz="4000" b="1" dirty="0" smtClean="0"/>
              <a:t>ANY QUESTIONS?</a:t>
            </a:r>
          </a:p>
        </p:txBody>
      </p:sp>
      <p:sp>
        <p:nvSpPr>
          <p:cNvPr id="4" name="Slide Number Placeholder 3"/>
          <p:cNvSpPr>
            <a:spLocks noGrp="1"/>
          </p:cNvSpPr>
          <p:nvPr>
            <p:ph type="sldNum" sz="quarter" idx="10"/>
          </p:nvPr>
        </p:nvSpPr>
        <p:spPr/>
        <p:txBody>
          <a:bodyPr/>
          <a:lstStyle/>
          <a:p>
            <a:r>
              <a:rPr lang="en-US" smtClean="0"/>
              <a:t>PAGE </a:t>
            </a:r>
            <a:fld id="{4A9B5881-4007-4345-955A-79C2656F0C49}" type="slidenum">
              <a:rPr lang="en-US" smtClean="0"/>
              <a:pPr/>
              <a:t>23</a:t>
            </a:fld>
            <a:endParaRPr lang="en-US" dirty="0"/>
          </a:p>
        </p:txBody>
      </p:sp>
      <p:pic>
        <p:nvPicPr>
          <p:cNvPr id="5" name="Picture 4"/>
          <p:cNvPicPr>
            <a:picLocks noChangeAspect="1"/>
          </p:cNvPicPr>
          <p:nvPr/>
        </p:nvPicPr>
        <p:blipFill>
          <a:blip r:embed="rId2"/>
          <a:stretch>
            <a:fillRect/>
          </a:stretch>
        </p:blipFill>
        <p:spPr>
          <a:xfrm>
            <a:off x="217324" y="4505660"/>
            <a:ext cx="3870652" cy="18443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9677197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54">
      <a:dk1>
        <a:srgbClr val="000000"/>
      </a:dk1>
      <a:lt1>
        <a:srgbClr val="FFFFFF"/>
      </a:lt1>
      <a:dk2>
        <a:srgbClr val="242A41"/>
      </a:dk2>
      <a:lt2>
        <a:srgbClr val="E2E8E3"/>
      </a:lt2>
      <a:accent1>
        <a:srgbClr val="5370C5"/>
      </a:accent1>
      <a:accent2>
        <a:srgbClr val="17B2D1"/>
      </a:accent2>
      <a:accent3>
        <a:srgbClr val="2978E7"/>
      </a:accent3>
      <a:accent4>
        <a:srgbClr val="7829E7"/>
      </a:accent4>
      <a:accent5>
        <a:srgbClr val="B517D5"/>
      </a:accent5>
      <a:accent6>
        <a:srgbClr val="E729B7"/>
      </a:accent6>
      <a:hlink>
        <a:srgbClr val="5370C5"/>
      </a:hlink>
      <a:folHlink>
        <a:srgbClr val="7F7F7F"/>
      </a:folHlink>
    </a:clrScheme>
    <a:fontScheme name="MS Surge Teach Light and Dark">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Corporate_Teach a Course_with Animation_Win32_SB - v2" id="{C9F810C9-4EB1-4CC6-A6C7-6362D8FFF9DF}" vid="{001312C1-1362-40A0-84BD-C64F2C3E2E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254">
    <a:dk1>
      <a:srgbClr val="000000"/>
    </a:dk1>
    <a:lt1>
      <a:srgbClr val="FFFFFF"/>
    </a:lt1>
    <a:dk2>
      <a:srgbClr val="242A41"/>
    </a:dk2>
    <a:lt2>
      <a:srgbClr val="E2E8E3"/>
    </a:lt2>
    <a:accent1>
      <a:srgbClr val="5370C5"/>
    </a:accent1>
    <a:accent2>
      <a:srgbClr val="17B2D1"/>
    </a:accent2>
    <a:accent3>
      <a:srgbClr val="2978E7"/>
    </a:accent3>
    <a:accent4>
      <a:srgbClr val="7829E7"/>
    </a:accent4>
    <a:accent5>
      <a:srgbClr val="B517D5"/>
    </a:accent5>
    <a:accent6>
      <a:srgbClr val="E729B7"/>
    </a:accent6>
    <a:hlink>
      <a:srgbClr val="5370C5"/>
    </a:hlink>
    <a:folHlink>
      <a:srgbClr val="7F7F7F"/>
    </a:folHlink>
  </a:clrScheme>
</a:themeOverride>
</file>

<file path=ppt/theme/themeOverride2.xml><?xml version="1.0" encoding="utf-8"?>
<a:themeOverride xmlns:a="http://schemas.openxmlformats.org/drawingml/2006/main">
  <a:clrScheme name="Custom 254">
    <a:dk1>
      <a:srgbClr val="000000"/>
    </a:dk1>
    <a:lt1>
      <a:srgbClr val="FFFFFF"/>
    </a:lt1>
    <a:dk2>
      <a:srgbClr val="242A41"/>
    </a:dk2>
    <a:lt2>
      <a:srgbClr val="E2E8E3"/>
    </a:lt2>
    <a:accent1>
      <a:srgbClr val="5370C5"/>
    </a:accent1>
    <a:accent2>
      <a:srgbClr val="17B2D1"/>
    </a:accent2>
    <a:accent3>
      <a:srgbClr val="2978E7"/>
    </a:accent3>
    <a:accent4>
      <a:srgbClr val="7829E7"/>
    </a:accent4>
    <a:accent5>
      <a:srgbClr val="B517D5"/>
    </a:accent5>
    <a:accent6>
      <a:srgbClr val="E729B7"/>
    </a:accent6>
    <a:hlink>
      <a:srgbClr val="5370C5"/>
    </a:hlink>
    <a:folHlink>
      <a:srgbClr val="7F7F7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05A674-08B3-48F2-91E0-AF5831D526B7}">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16c05727-aa75-4e4a-9b5f-8a80a1165891"/>
    <ds:schemaRef ds:uri="71af3243-3dd4-4a8d-8c0d-dd76da1f02a5"/>
    <ds:schemaRef ds:uri="http://www.w3.org/XML/1998/namespace"/>
  </ds:schemaRefs>
</ds:datastoreItem>
</file>

<file path=customXml/itemProps2.xml><?xml version="1.0" encoding="utf-8"?>
<ds:datastoreItem xmlns:ds="http://schemas.openxmlformats.org/officeDocument/2006/customXml" ds:itemID="{FA303362-5DB5-4146-A667-E40932D52410}">
  <ds:schemaRefs>
    <ds:schemaRef ds:uri="http://schemas.microsoft.com/sharepoint/v3/contenttype/forms"/>
  </ds:schemaRefs>
</ds:datastoreItem>
</file>

<file path=customXml/itemProps3.xml><?xml version="1.0" encoding="utf-8"?>
<ds:datastoreItem xmlns:ds="http://schemas.openxmlformats.org/officeDocument/2006/customXml" ds:itemID="{FE0CF8FC-473D-42DA-B10E-0D97F5E2C3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Classic corporate teach a course with animation</Template>
  <TotalTime>0</TotalTime>
  <Words>1493</Words>
  <Application>Microsoft Office PowerPoint</Application>
  <PresentationFormat>Widescreen</PresentationFormat>
  <Paragraphs>203</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Century Gothic</vt:lpstr>
      <vt:lpstr>Lato</vt:lpstr>
      <vt:lpstr>Wingdings</vt:lpstr>
      <vt:lpstr>Office Theme</vt:lpstr>
      <vt:lpstr>Parent Information </vt:lpstr>
      <vt:lpstr>The Power of Reading</vt:lpstr>
      <vt:lpstr>Why RWI?</vt:lpstr>
      <vt:lpstr>Who is it for?</vt:lpstr>
      <vt:lpstr>How does it work?</vt:lpstr>
      <vt:lpstr>Decoding – ‘the mechanics’</vt:lpstr>
      <vt:lpstr>Comprehension</vt:lpstr>
      <vt:lpstr>Comprehension</vt:lpstr>
      <vt:lpstr>Simple Codes First</vt:lpstr>
      <vt:lpstr>Simple Codes First</vt:lpstr>
      <vt:lpstr>Complex Speed sounds chart</vt:lpstr>
      <vt:lpstr>If… English had a simple code reading and spelling would be much easier</vt:lpstr>
      <vt:lpstr>Set Three Sounds</vt:lpstr>
      <vt:lpstr>Fred Talk</vt:lpstr>
      <vt:lpstr>Green words – Fred Talk</vt:lpstr>
      <vt:lpstr>Red words</vt:lpstr>
      <vt:lpstr>RWI – How it works at St Martin’s</vt:lpstr>
      <vt:lpstr>Book Bag Books</vt:lpstr>
      <vt:lpstr>'Three with me, four at home’</vt:lpstr>
      <vt:lpstr>How you can help your child?</vt:lpstr>
      <vt:lpstr>Alien words – phonics testing end of Year 1</vt:lpstr>
      <vt:lpstr>RWI useful websites:</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2022-06-30T08:59:20Z</dcterms:created>
  <dcterms:modified xsi:type="dcterms:W3CDTF">2024-10-15T15:42:20Z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