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9"/>
  </p:notesMasterIdLst>
  <p:sldIdLst>
    <p:sldId id="256" r:id="rId3"/>
    <p:sldId id="355" r:id="rId4"/>
    <p:sldId id="356" r:id="rId5"/>
    <p:sldId id="358" r:id="rId6"/>
    <p:sldId id="359" r:id="rId7"/>
    <p:sldId id="357" r:id="rId8"/>
    <p:sldId id="361" r:id="rId9"/>
    <p:sldId id="362" r:id="rId10"/>
    <p:sldId id="363" r:id="rId11"/>
    <p:sldId id="370" r:id="rId12"/>
    <p:sldId id="360" r:id="rId13"/>
    <p:sldId id="364" r:id="rId14"/>
    <p:sldId id="365" r:id="rId15"/>
    <p:sldId id="367" r:id="rId16"/>
    <p:sldId id="368" r:id="rId17"/>
    <p:sldId id="26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DB3CAA-592F-4FCF-9922-B4512A507030}" type="datetimeFigureOut">
              <a:rPr lang="en-GB" smtClean="0"/>
              <a:t>29/12/2024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D94D5E-DF06-47C0-B403-107A0100DFE8}" type="slidenum">
              <a:rPr lang="en-GB" smtClean="0"/>
              <a:t>‹#›</a:t>
            </a:fld>
            <a:endParaRPr lang="en-GB"/>
          </a:p>
        </p:txBody>
      </p:sp>
    </p:spTree>
    <p:extLst>
      <p:ext uri="{BB962C8B-B14F-4D97-AF65-F5344CB8AC3E}">
        <p14:creationId xmlns:p14="http://schemas.microsoft.com/office/powerpoint/2010/main" val="17319128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 the launch session with the children sat away from the computers/tablets, so they aren’t distracted by the devices. (At slide 16 they’ll move to their devices – but we’ll remind you, don’t worry!)</a:t>
            </a:r>
          </a:p>
        </p:txBody>
      </p:sp>
      <p:sp>
        <p:nvSpPr>
          <p:cNvPr id="4" name="Slide Number Placeholder 3"/>
          <p:cNvSpPr>
            <a:spLocks noGrp="1"/>
          </p:cNvSpPr>
          <p:nvPr>
            <p:ph type="sldNum" sz="quarter" idx="5"/>
          </p:nvPr>
        </p:nvSpPr>
        <p:spPr/>
        <p:txBody>
          <a:bodyPr/>
          <a:lstStyle/>
          <a:p>
            <a:fld id="{634104E0-79BA-4744-93FB-2C49E722D411}" type="slidenum">
              <a:rPr lang="en-GB" smtClean="0"/>
              <a:t>2</a:t>
            </a:fld>
            <a:endParaRPr lang="en-GB"/>
          </a:p>
        </p:txBody>
      </p:sp>
    </p:spTree>
    <p:extLst>
      <p:ext uri="{BB962C8B-B14F-4D97-AF65-F5344CB8AC3E}">
        <p14:creationId xmlns:p14="http://schemas.microsoft.com/office/powerpoint/2010/main" val="6685474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0" name="Google Shape;130;p9: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16E86-91CD-4924-9BCC-56F1DEAE70C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9DB8A5A-1F2F-47B2-876E-30509F663B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596C2D-8465-4DF0-B07B-AFA884884031}"/>
              </a:ext>
            </a:extLst>
          </p:cNvPr>
          <p:cNvSpPr>
            <a:spLocks noGrp="1"/>
          </p:cNvSpPr>
          <p:nvPr>
            <p:ph type="dt" sz="half" idx="10"/>
          </p:nvPr>
        </p:nvSpPr>
        <p:spPr/>
        <p:txBody>
          <a:bodyPr/>
          <a:lstStyle/>
          <a:p>
            <a:fld id="{F11E46D3-144F-421A-9C1B-6A85CD534C96}" type="datetimeFigureOut">
              <a:rPr lang="en-GB" smtClean="0"/>
              <a:t>29/12/2024</a:t>
            </a:fld>
            <a:endParaRPr lang="en-GB"/>
          </a:p>
        </p:txBody>
      </p:sp>
      <p:sp>
        <p:nvSpPr>
          <p:cNvPr id="5" name="Footer Placeholder 4">
            <a:extLst>
              <a:ext uri="{FF2B5EF4-FFF2-40B4-BE49-F238E27FC236}">
                <a16:creationId xmlns:a16="http://schemas.microsoft.com/office/drawing/2014/main" id="{A816E92B-A60B-4FC2-898D-738F4ACAFE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E34150-1AAE-4DAF-9AE6-AF81E6D3026E}"/>
              </a:ext>
            </a:extLst>
          </p:cNvPr>
          <p:cNvSpPr>
            <a:spLocks noGrp="1"/>
          </p:cNvSpPr>
          <p:nvPr>
            <p:ph type="sldNum" sz="quarter" idx="12"/>
          </p:nvPr>
        </p:nvSpPr>
        <p:spPr/>
        <p:txBody>
          <a:bodyPr/>
          <a:lstStyle/>
          <a:p>
            <a:fld id="{29639B91-A62E-492D-9803-ED0EBFAB7D78}" type="slidenum">
              <a:rPr lang="en-GB" smtClean="0"/>
              <a:t>‹#›</a:t>
            </a:fld>
            <a:endParaRPr lang="en-GB"/>
          </a:p>
        </p:txBody>
      </p:sp>
    </p:spTree>
    <p:extLst>
      <p:ext uri="{BB962C8B-B14F-4D97-AF65-F5344CB8AC3E}">
        <p14:creationId xmlns:p14="http://schemas.microsoft.com/office/powerpoint/2010/main" val="180354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F879D-D852-4414-B1CE-A5971423BFF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0C99DA-3FA7-4B8A-A152-88BCA917980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EE7B01-741C-4126-88E7-54E8B91C4DC5}"/>
              </a:ext>
            </a:extLst>
          </p:cNvPr>
          <p:cNvSpPr>
            <a:spLocks noGrp="1"/>
          </p:cNvSpPr>
          <p:nvPr>
            <p:ph type="dt" sz="half" idx="10"/>
          </p:nvPr>
        </p:nvSpPr>
        <p:spPr/>
        <p:txBody>
          <a:bodyPr/>
          <a:lstStyle/>
          <a:p>
            <a:fld id="{F11E46D3-144F-421A-9C1B-6A85CD534C96}" type="datetimeFigureOut">
              <a:rPr lang="en-GB" smtClean="0"/>
              <a:t>29/12/2024</a:t>
            </a:fld>
            <a:endParaRPr lang="en-GB"/>
          </a:p>
        </p:txBody>
      </p:sp>
      <p:sp>
        <p:nvSpPr>
          <p:cNvPr id="5" name="Footer Placeholder 4">
            <a:extLst>
              <a:ext uri="{FF2B5EF4-FFF2-40B4-BE49-F238E27FC236}">
                <a16:creationId xmlns:a16="http://schemas.microsoft.com/office/drawing/2014/main" id="{976EE08B-D7E8-463D-A16F-DE57B1C37E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A40EC3-4EC0-4316-A368-952A6FEB56D8}"/>
              </a:ext>
            </a:extLst>
          </p:cNvPr>
          <p:cNvSpPr>
            <a:spLocks noGrp="1"/>
          </p:cNvSpPr>
          <p:nvPr>
            <p:ph type="sldNum" sz="quarter" idx="12"/>
          </p:nvPr>
        </p:nvSpPr>
        <p:spPr/>
        <p:txBody>
          <a:bodyPr/>
          <a:lstStyle/>
          <a:p>
            <a:fld id="{29639B91-A62E-492D-9803-ED0EBFAB7D78}" type="slidenum">
              <a:rPr lang="en-GB" smtClean="0"/>
              <a:t>‹#›</a:t>
            </a:fld>
            <a:endParaRPr lang="en-GB"/>
          </a:p>
        </p:txBody>
      </p:sp>
    </p:spTree>
    <p:extLst>
      <p:ext uri="{BB962C8B-B14F-4D97-AF65-F5344CB8AC3E}">
        <p14:creationId xmlns:p14="http://schemas.microsoft.com/office/powerpoint/2010/main" val="722980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461B9-647C-4B20-AF7D-C6BA475C06A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3304D3C-E20D-4B16-A5E8-B09698ABA1D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F78032A-24CF-423B-8AB9-84BD46F3BB04}"/>
              </a:ext>
            </a:extLst>
          </p:cNvPr>
          <p:cNvSpPr>
            <a:spLocks noGrp="1"/>
          </p:cNvSpPr>
          <p:nvPr>
            <p:ph type="dt" sz="half" idx="10"/>
          </p:nvPr>
        </p:nvSpPr>
        <p:spPr/>
        <p:txBody>
          <a:bodyPr/>
          <a:lstStyle/>
          <a:p>
            <a:fld id="{F11E46D3-144F-421A-9C1B-6A85CD534C96}" type="datetimeFigureOut">
              <a:rPr lang="en-GB" smtClean="0"/>
              <a:t>29/12/2024</a:t>
            </a:fld>
            <a:endParaRPr lang="en-GB"/>
          </a:p>
        </p:txBody>
      </p:sp>
      <p:sp>
        <p:nvSpPr>
          <p:cNvPr id="5" name="Footer Placeholder 4">
            <a:extLst>
              <a:ext uri="{FF2B5EF4-FFF2-40B4-BE49-F238E27FC236}">
                <a16:creationId xmlns:a16="http://schemas.microsoft.com/office/drawing/2014/main" id="{80697331-4DA1-479C-8FEC-C70F69CA73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9DC288-C120-41D5-B2D5-2116BF88F5D4}"/>
              </a:ext>
            </a:extLst>
          </p:cNvPr>
          <p:cNvSpPr>
            <a:spLocks noGrp="1"/>
          </p:cNvSpPr>
          <p:nvPr>
            <p:ph type="sldNum" sz="quarter" idx="12"/>
          </p:nvPr>
        </p:nvSpPr>
        <p:spPr/>
        <p:txBody>
          <a:bodyPr/>
          <a:lstStyle/>
          <a:p>
            <a:fld id="{29639B91-A62E-492D-9803-ED0EBFAB7D78}" type="slidenum">
              <a:rPr lang="en-GB" smtClean="0"/>
              <a:t>‹#›</a:t>
            </a:fld>
            <a:endParaRPr lang="en-GB"/>
          </a:p>
        </p:txBody>
      </p:sp>
    </p:spTree>
    <p:extLst>
      <p:ext uri="{BB962C8B-B14F-4D97-AF65-F5344CB8AC3E}">
        <p14:creationId xmlns:p14="http://schemas.microsoft.com/office/powerpoint/2010/main" val="636297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CA168-DEB3-4DC1-B677-307B7A9023A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5718A5-4A6A-4698-B216-8EBBB14B4B4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8BE162A-19E4-4FD1-87A9-469CA544CCC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3907D2A-477E-4B4F-BF4E-87B48617BFFE}"/>
              </a:ext>
            </a:extLst>
          </p:cNvPr>
          <p:cNvSpPr>
            <a:spLocks noGrp="1"/>
          </p:cNvSpPr>
          <p:nvPr>
            <p:ph type="dt" sz="half" idx="10"/>
          </p:nvPr>
        </p:nvSpPr>
        <p:spPr/>
        <p:txBody>
          <a:bodyPr/>
          <a:lstStyle/>
          <a:p>
            <a:fld id="{F11E46D3-144F-421A-9C1B-6A85CD534C96}" type="datetimeFigureOut">
              <a:rPr lang="en-GB" smtClean="0"/>
              <a:t>29/12/2024</a:t>
            </a:fld>
            <a:endParaRPr lang="en-GB"/>
          </a:p>
        </p:txBody>
      </p:sp>
      <p:sp>
        <p:nvSpPr>
          <p:cNvPr id="6" name="Footer Placeholder 5">
            <a:extLst>
              <a:ext uri="{FF2B5EF4-FFF2-40B4-BE49-F238E27FC236}">
                <a16:creationId xmlns:a16="http://schemas.microsoft.com/office/drawing/2014/main" id="{75D39665-58A4-41D0-B345-AB5F7F5A774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42462F5-1283-40E3-965A-2E17DC460E58}"/>
              </a:ext>
            </a:extLst>
          </p:cNvPr>
          <p:cNvSpPr>
            <a:spLocks noGrp="1"/>
          </p:cNvSpPr>
          <p:nvPr>
            <p:ph type="sldNum" sz="quarter" idx="12"/>
          </p:nvPr>
        </p:nvSpPr>
        <p:spPr/>
        <p:txBody>
          <a:bodyPr/>
          <a:lstStyle/>
          <a:p>
            <a:fld id="{29639B91-A62E-492D-9803-ED0EBFAB7D78}" type="slidenum">
              <a:rPr lang="en-GB" smtClean="0"/>
              <a:t>‹#›</a:t>
            </a:fld>
            <a:endParaRPr lang="en-GB"/>
          </a:p>
        </p:txBody>
      </p:sp>
    </p:spTree>
    <p:extLst>
      <p:ext uri="{BB962C8B-B14F-4D97-AF65-F5344CB8AC3E}">
        <p14:creationId xmlns:p14="http://schemas.microsoft.com/office/powerpoint/2010/main" val="38590140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CCEED-0FA4-4D29-B945-59312BF260F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76BF3B9-92DB-4DBE-BC0C-89288E7D63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9E85080-5F34-4A98-9FC1-7E46AB4539F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828ACB2-5FB6-4AB1-8F5F-97FED500E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BC0B037-F886-40A4-9C13-BF7C8CE170F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9029630-C5A4-40BD-9D8C-CA001EABF715}"/>
              </a:ext>
            </a:extLst>
          </p:cNvPr>
          <p:cNvSpPr>
            <a:spLocks noGrp="1"/>
          </p:cNvSpPr>
          <p:nvPr>
            <p:ph type="dt" sz="half" idx="10"/>
          </p:nvPr>
        </p:nvSpPr>
        <p:spPr/>
        <p:txBody>
          <a:bodyPr/>
          <a:lstStyle/>
          <a:p>
            <a:fld id="{F11E46D3-144F-421A-9C1B-6A85CD534C96}" type="datetimeFigureOut">
              <a:rPr lang="en-GB" smtClean="0"/>
              <a:t>29/12/2024</a:t>
            </a:fld>
            <a:endParaRPr lang="en-GB"/>
          </a:p>
        </p:txBody>
      </p:sp>
      <p:sp>
        <p:nvSpPr>
          <p:cNvPr id="8" name="Footer Placeholder 7">
            <a:extLst>
              <a:ext uri="{FF2B5EF4-FFF2-40B4-BE49-F238E27FC236}">
                <a16:creationId xmlns:a16="http://schemas.microsoft.com/office/drawing/2014/main" id="{8E892BB1-7129-422F-A355-F579B306EB5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A93CA3-AA29-45F4-82C5-E135CA352826}"/>
              </a:ext>
            </a:extLst>
          </p:cNvPr>
          <p:cNvSpPr>
            <a:spLocks noGrp="1"/>
          </p:cNvSpPr>
          <p:nvPr>
            <p:ph type="sldNum" sz="quarter" idx="12"/>
          </p:nvPr>
        </p:nvSpPr>
        <p:spPr/>
        <p:txBody>
          <a:bodyPr/>
          <a:lstStyle/>
          <a:p>
            <a:fld id="{29639B91-A62E-492D-9803-ED0EBFAB7D78}" type="slidenum">
              <a:rPr lang="en-GB" smtClean="0"/>
              <a:t>‹#›</a:t>
            </a:fld>
            <a:endParaRPr lang="en-GB"/>
          </a:p>
        </p:txBody>
      </p:sp>
    </p:spTree>
    <p:extLst>
      <p:ext uri="{BB962C8B-B14F-4D97-AF65-F5344CB8AC3E}">
        <p14:creationId xmlns:p14="http://schemas.microsoft.com/office/powerpoint/2010/main" val="587396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69540-B278-4097-BD94-E240EAA8611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8A925A0-8CD2-484A-A98E-4E41C5DB0AD2}"/>
              </a:ext>
            </a:extLst>
          </p:cNvPr>
          <p:cNvSpPr>
            <a:spLocks noGrp="1"/>
          </p:cNvSpPr>
          <p:nvPr>
            <p:ph type="dt" sz="half" idx="10"/>
          </p:nvPr>
        </p:nvSpPr>
        <p:spPr/>
        <p:txBody>
          <a:bodyPr/>
          <a:lstStyle/>
          <a:p>
            <a:fld id="{F11E46D3-144F-421A-9C1B-6A85CD534C96}" type="datetimeFigureOut">
              <a:rPr lang="en-GB" smtClean="0"/>
              <a:t>29/12/2024</a:t>
            </a:fld>
            <a:endParaRPr lang="en-GB"/>
          </a:p>
        </p:txBody>
      </p:sp>
      <p:sp>
        <p:nvSpPr>
          <p:cNvPr id="4" name="Footer Placeholder 3">
            <a:extLst>
              <a:ext uri="{FF2B5EF4-FFF2-40B4-BE49-F238E27FC236}">
                <a16:creationId xmlns:a16="http://schemas.microsoft.com/office/drawing/2014/main" id="{45675449-5D22-4170-BD4B-27FA8C09CDE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2F6B88A-CE86-4C48-8235-CCF104AC7826}"/>
              </a:ext>
            </a:extLst>
          </p:cNvPr>
          <p:cNvSpPr>
            <a:spLocks noGrp="1"/>
          </p:cNvSpPr>
          <p:nvPr>
            <p:ph type="sldNum" sz="quarter" idx="12"/>
          </p:nvPr>
        </p:nvSpPr>
        <p:spPr/>
        <p:txBody>
          <a:bodyPr/>
          <a:lstStyle/>
          <a:p>
            <a:fld id="{29639B91-A62E-492D-9803-ED0EBFAB7D78}" type="slidenum">
              <a:rPr lang="en-GB" smtClean="0"/>
              <a:t>‹#›</a:t>
            </a:fld>
            <a:endParaRPr lang="en-GB"/>
          </a:p>
        </p:txBody>
      </p:sp>
    </p:spTree>
    <p:extLst>
      <p:ext uri="{BB962C8B-B14F-4D97-AF65-F5344CB8AC3E}">
        <p14:creationId xmlns:p14="http://schemas.microsoft.com/office/powerpoint/2010/main" val="692195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7AA3A5-70D0-40FD-AB4B-D59D462E6D79}"/>
              </a:ext>
            </a:extLst>
          </p:cNvPr>
          <p:cNvSpPr>
            <a:spLocks noGrp="1"/>
          </p:cNvSpPr>
          <p:nvPr>
            <p:ph type="dt" sz="half" idx="10"/>
          </p:nvPr>
        </p:nvSpPr>
        <p:spPr/>
        <p:txBody>
          <a:bodyPr/>
          <a:lstStyle/>
          <a:p>
            <a:fld id="{F11E46D3-144F-421A-9C1B-6A85CD534C96}" type="datetimeFigureOut">
              <a:rPr lang="en-GB" smtClean="0"/>
              <a:t>29/12/2024</a:t>
            </a:fld>
            <a:endParaRPr lang="en-GB"/>
          </a:p>
        </p:txBody>
      </p:sp>
      <p:sp>
        <p:nvSpPr>
          <p:cNvPr id="3" name="Footer Placeholder 2">
            <a:extLst>
              <a:ext uri="{FF2B5EF4-FFF2-40B4-BE49-F238E27FC236}">
                <a16:creationId xmlns:a16="http://schemas.microsoft.com/office/drawing/2014/main" id="{CE812043-7A8B-49E0-A6FB-1CF56D203C3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2511B59-8A4D-4FAD-95AE-D64D8029CF6A}"/>
              </a:ext>
            </a:extLst>
          </p:cNvPr>
          <p:cNvSpPr>
            <a:spLocks noGrp="1"/>
          </p:cNvSpPr>
          <p:nvPr>
            <p:ph type="sldNum" sz="quarter" idx="12"/>
          </p:nvPr>
        </p:nvSpPr>
        <p:spPr/>
        <p:txBody>
          <a:bodyPr/>
          <a:lstStyle/>
          <a:p>
            <a:fld id="{29639B91-A62E-492D-9803-ED0EBFAB7D78}" type="slidenum">
              <a:rPr lang="en-GB" smtClean="0"/>
              <a:t>‹#›</a:t>
            </a:fld>
            <a:endParaRPr lang="en-GB"/>
          </a:p>
        </p:txBody>
      </p:sp>
      <p:pic>
        <p:nvPicPr>
          <p:cNvPr id="5" name="Picture 4">
            <a:extLst>
              <a:ext uri="{FF2B5EF4-FFF2-40B4-BE49-F238E27FC236}">
                <a16:creationId xmlns:a16="http://schemas.microsoft.com/office/drawing/2014/main" id="{65B62B42-4F18-4822-BFAB-51DF297DF65F}"/>
              </a:ext>
            </a:extLst>
          </p:cNvPr>
          <p:cNvPicPr>
            <a:picLocks noChangeAspect="1"/>
          </p:cNvPicPr>
          <p:nvPr userDrawn="1"/>
        </p:nvPicPr>
        <p:blipFill>
          <a:blip r:embed="rId2"/>
          <a:stretch>
            <a:fillRect/>
          </a:stretch>
        </p:blipFill>
        <p:spPr>
          <a:xfrm>
            <a:off x="-28213" y="3575548"/>
            <a:ext cx="12220213" cy="3282452"/>
          </a:xfrm>
          <a:prstGeom prst="rect">
            <a:avLst/>
          </a:prstGeom>
        </p:spPr>
      </p:pic>
    </p:spTree>
    <p:extLst>
      <p:ext uri="{BB962C8B-B14F-4D97-AF65-F5344CB8AC3E}">
        <p14:creationId xmlns:p14="http://schemas.microsoft.com/office/powerpoint/2010/main" val="2804897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63326-9887-463B-86C6-8E3528E22D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C3CCB3E-5889-4FFA-8D9A-A6525980A0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A205EB1-C6B5-4102-BBF7-B0EF988C09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E69B3C2-92DA-4AB3-AD19-22173672DD32}"/>
              </a:ext>
            </a:extLst>
          </p:cNvPr>
          <p:cNvSpPr>
            <a:spLocks noGrp="1"/>
          </p:cNvSpPr>
          <p:nvPr>
            <p:ph type="dt" sz="half" idx="10"/>
          </p:nvPr>
        </p:nvSpPr>
        <p:spPr/>
        <p:txBody>
          <a:bodyPr/>
          <a:lstStyle/>
          <a:p>
            <a:fld id="{F11E46D3-144F-421A-9C1B-6A85CD534C96}" type="datetimeFigureOut">
              <a:rPr lang="en-GB" smtClean="0"/>
              <a:t>29/12/2024</a:t>
            </a:fld>
            <a:endParaRPr lang="en-GB"/>
          </a:p>
        </p:txBody>
      </p:sp>
      <p:sp>
        <p:nvSpPr>
          <p:cNvPr id="6" name="Footer Placeholder 5">
            <a:extLst>
              <a:ext uri="{FF2B5EF4-FFF2-40B4-BE49-F238E27FC236}">
                <a16:creationId xmlns:a16="http://schemas.microsoft.com/office/drawing/2014/main" id="{7A8D0D85-8CCD-4665-9159-F6AF0524A6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2D6154-B97D-4135-8D64-62631083DD9F}"/>
              </a:ext>
            </a:extLst>
          </p:cNvPr>
          <p:cNvSpPr>
            <a:spLocks noGrp="1"/>
          </p:cNvSpPr>
          <p:nvPr>
            <p:ph type="sldNum" sz="quarter" idx="12"/>
          </p:nvPr>
        </p:nvSpPr>
        <p:spPr/>
        <p:txBody>
          <a:bodyPr/>
          <a:lstStyle/>
          <a:p>
            <a:fld id="{29639B91-A62E-492D-9803-ED0EBFAB7D78}" type="slidenum">
              <a:rPr lang="en-GB" smtClean="0"/>
              <a:t>‹#›</a:t>
            </a:fld>
            <a:endParaRPr lang="en-GB"/>
          </a:p>
        </p:txBody>
      </p:sp>
    </p:spTree>
    <p:extLst>
      <p:ext uri="{BB962C8B-B14F-4D97-AF65-F5344CB8AC3E}">
        <p14:creationId xmlns:p14="http://schemas.microsoft.com/office/powerpoint/2010/main" val="3236295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D1F8C-9A7F-4728-852F-503AE48084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1FF09F8-760D-44C6-A670-F1951EE4DD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754D0D8-DD29-4A55-8A80-C610726663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8ED1386-DA10-4E3B-8D6E-D270F3167E93}"/>
              </a:ext>
            </a:extLst>
          </p:cNvPr>
          <p:cNvSpPr>
            <a:spLocks noGrp="1"/>
          </p:cNvSpPr>
          <p:nvPr>
            <p:ph type="dt" sz="half" idx="10"/>
          </p:nvPr>
        </p:nvSpPr>
        <p:spPr/>
        <p:txBody>
          <a:bodyPr/>
          <a:lstStyle/>
          <a:p>
            <a:fld id="{F11E46D3-144F-421A-9C1B-6A85CD534C96}" type="datetimeFigureOut">
              <a:rPr lang="en-GB" smtClean="0"/>
              <a:t>29/12/2024</a:t>
            </a:fld>
            <a:endParaRPr lang="en-GB"/>
          </a:p>
        </p:txBody>
      </p:sp>
      <p:sp>
        <p:nvSpPr>
          <p:cNvPr id="6" name="Footer Placeholder 5">
            <a:extLst>
              <a:ext uri="{FF2B5EF4-FFF2-40B4-BE49-F238E27FC236}">
                <a16:creationId xmlns:a16="http://schemas.microsoft.com/office/drawing/2014/main" id="{35816C6A-C7EE-449F-8E65-8870C7FCA7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EDED1D0-8215-4E1B-8FBD-245C2C199D06}"/>
              </a:ext>
            </a:extLst>
          </p:cNvPr>
          <p:cNvSpPr>
            <a:spLocks noGrp="1"/>
          </p:cNvSpPr>
          <p:nvPr>
            <p:ph type="sldNum" sz="quarter" idx="12"/>
          </p:nvPr>
        </p:nvSpPr>
        <p:spPr/>
        <p:txBody>
          <a:bodyPr/>
          <a:lstStyle/>
          <a:p>
            <a:fld id="{29639B91-A62E-492D-9803-ED0EBFAB7D78}" type="slidenum">
              <a:rPr lang="en-GB" smtClean="0"/>
              <a:t>‹#›</a:t>
            </a:fld>
            <a:endParaRPr lang="en-GB"/>
          </a:p>
        </p:txBody>
      </p:sp>
    </p:spTree>
    <p:extLst>
      <p:ext uri="{BB962C8B-B14F-4D97-AF65-F5344CB8AC3E}">
        <p14:creationId xmlns:p14="http://schemas.microsoft.com/office/powerpoint/2010/main" val="1864159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07C5A-320E-4AB2-9FEC-1E7AC2737B2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83BDDF-0BB0-470C-BA2B-5212DB64A24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2EE600-AD86-409D-AAA0-02C9BA37B4AF}"/>
              </a:ext>
            </a:extLst>
          </p:cNvPr>
          <p:cNvSpPr>
            <a:spLocks noGrp="1"/>
          </p:cNvSpPr>
          <p:nvPr>
            <p:ph type="dt" sz="half" idx="10"/>
          </p:nvPr>
        </p:nvSpPr>
        <p:spPr/>
        <p:txBody>
          <a:bodyPr/>
          <a:lstStyle/>
          <a:p>
            <a:fld id="{F11E46D3-144F-421A-9C1B-6A85CD534C96}" type="datetimeFigureOut">
              <a:rPr lang="en-GB" smtClean="0"/>
              <a:t>29/12/2024</a:t>
            </a:fld>
            <a:endParaRPr lang="en-GB"/>
          </a:p>
        </p:txBody>
      </p:sp>
      <p:sp>
        <p:nvSpPr>
          <p:cNvPr id="5" name="Footer Placeholder 4">
            <a:extLst>
              <a:ext uri="{FF2B5EF4-FFF2-40B4-BE49-F238E27FC236}">
                <a16:creationId xmlns:a16="http://schemas.microsoft.com/office/drawing/2014/main" id="{C1EFD696-25FE-4A9A-9F0E-8EEF0A4F0E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A9B7E1-E995-46D9-92AD-A9299B7E89D5}"/>
              </a:ext>
            </a:extLst>
          </p:cNvPr>
          <p:cNvSpPr>
            <a:spLocks noGrp="1"/>
          </p:cNvSpPr>
          <p:nvPr>
            <p:ph type="sldNum" sz="quarter" idx="12"/>
          </p:nvPr>
        </p:nvSpPr>
        <p:spPr/>
        <p:txBody>
          <a:bodyPr/>
          <a:lstStyle/>
          <a:p>
            <a:fld id="{29639B91-A62E-492D-9803-ED0EBFAB7D78}" type="slidenum">
              <a:rPr lang="en-GB" smtClean="0"/>
              <a:t>‹#›</a:t>
            </a:fld>
            <a:endParaRPr lang="en-GB"/>
          </a:p>
        </p:txBody>
      </p:sp>
    </p:spTree>
    <p:extLst>
      <p:ext uri="{BB962C8B-B14F-4D97-AF65-F5344CB8AC3E}">
        <p14:creationId xmlns:p14="http://schemas.microsoft.com/office/powerpoint/2010/main" val="4286390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783F58-0FF5-46F8-B591-D03C3C8BF9E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FC7513-5BAC-4F9E-AFE7-2B288E3D957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D0BF88-4265-495E-82AE-A8F363B42710}"/>
              </a:ext>
            </a:extLst>
          </p:cNvPr>
          <p:cNvSpPr>
            <a:spLocks noGrp="1"/>
          </p:cNvSpPr>
          <p:nvPr>
            <p:ph type="dt" sz="half" idx="10"/>
          </p:nvPr>
        </p:nvSpPr>
        <p:spPr/>
        <p:txBody>
          <a:bodyPr/>
          <a:lstStyle/>
          <a:p>
            <a:fld id="{F11E46D3-144F-421A-9C1B-6A85CD534C96}" type="datetimeFigureOut">
              <a:rPr lang="en-GB" smtClean="0"/>
              <a:t>29/12/2024</a:t>
            </a:fld>
            <a:endParaRPr lang="en-GB"/>
          </a:p>
        </p:txBody>
      </p:sp>
      <p:sp>
        <p:nvSpPr>
          <p:cNvPr id="5" name="Footer Placeholder 4">
            <a:extLst>
              <a:ext uri="{FF2B5EF4-FFF2-40B4-BE49-F238E27FC236}">
                <a16:creationId xmlns:a16="http://schemas.microsoft.com/office/drawing/2014/main" id="{764AA077-2398-409A-A04D-8A2F0B88FF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ED6BD2-3C70-4BE1-9A67-90048A5A9B74}"/>
              </a:ext>
            </a:extLst>
          </p:cNvPr>
          <p:cNvSpPr>
            <a:spLocks noGrp="1"/>
          </p:cNvSpPr>
          <p:nvPr>
            <p:ph type="sldNum" sz="quarter" idx="12"/>
          </p:nvPr>
        </p:nvSpPr>
        <p:spPr/>
        <p:txBody>
          <a:bodyPr/>
          <a:lstStyle/>
          <a:p>
            <a:fld id="{29639B91-A62E-492D-9803-ED0EBFAB7D78}" type="slidenum">
              <a:rPr lang="en-GB" smtClean="0"/>
              <a:t>‹#›</a:t>
            </a:fld>
            <a:endParaRPr lang="en-GB"/>
          </a:p>
        </p:txBody>
      </p:sp>
    </p:spTree>
    <p:extLst>
      <p:ext uri="{BB962C8B-B14F-4D97-AF65-F5344CB8AC3E}">
        <p14:creationId xmlns:p14="http://schemas.microsoft.com/office/powerpoint/2010/main" val="21051149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11"/>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11"/>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11"/>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9pPr>
          </a:lstStyle>
          <a:p>
            <a:endParaRPr/>
          </a:p>
        </p:txBody>
      </p:sp>
      <p:sp>
        <p:nvSpPr>
          <p:cNvPr id="17" name="Google Shape;17;p11"/>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9pPr>
          </a:lstStyle>
          <a:p>
            <a:endParaRPr/>
          </a:p>
        </p:txBody>
      </p:sp>
      <p:sp>
        <p:nvSpPr>
          <p:cNvPr id="18" name="Google Shape;18;p11"/>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8860940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9"/>
        <p:cNvGrpSpPr/>
        <p:nvPr/>
      </p:nvGrpSpPr>
      <p:grpSpPr>
        <a:xfrm>
          <a:off x="0" y="0"/>
          <a:ext cx="0" cy="0"/>
          <a:chOff x="0" y="0"/>
          <a:chExt cx="0" cy="0"/>
        </a:xfrm>
      </p:grpSpPr>
      <p:sp>
        <p:nvSpPr>
          <p:cNvPr id="20" name="Google Shape;20;p1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21" name="Google Shape;21;p1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22" name="Google Shape;22;p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5852731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3"/>
        <p:cNvGrpSpPr/>
        <p:nvPr/>
      </p:nvGrpSpPr>
      <p:grpSpPr>
        <a:xfrm>
          <a:off x="0" y="0"/>
          <a:ext cx="0" cy="0"/>
          <a:chOff x="0" y="0"/>
          <a:chExt cx="0" cy="0"/>
        </a:xfrm>
      </p:grpSpPr>
      <p:sp>
        <p:nvSpPr>
          <p:cNvPr id="24" name="Google Shape;24;p13"/>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25" name="Google Shape;25;p1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1537496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6"/>
        <p:cNvGrpSpPr/>
        <p:nvPr/>
      </p:nvGrpSpPr>
      <p:grpSpPr>
        <a:xfrm>
          <a:off x="0" y="0"/>
          <a:ext cx="0" cy="0"/>
          <a:chOff x="0" y="0"/>
          <a:chExt cx="0" cy="0"/>
        </a:xfrm>
      </p:grpSpPr>
      <p:sp>
        <p:nvSpPr>
          <p:cNvPr id="27" name="Google Shape;27;p1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8" name="Google Shape;28;p14"/>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9" name="Google Shape;29;p1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8270722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0"/>
        <p:cNvGrpSpPr/>
        <p:nvPr/>
      </p:nvGrpSpPr>
      <p:grpSpPr>
        <a:xfrm>
          <a:off x="0" y="0"/>
          <a:ext cx="0" cy="0"/>
          <a:chOff x="0" y="0"/>
          <a:chExt cx="0" cy="0"/>
        </a:xfrm>
      </p:grpSpPr>
      <p:sp>
        <p:nvSpPr>
          <p:cNvPr id="31" name="Google Shape;31;p1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2" name="Google Shape;32;p15"/>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3" name="Google Shape;33;p15"/>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4" name="Google Shape;34;p1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7628392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5"/>
        <p:cNvGrpSpPr/>
        <p:nvPr/>
      </p:nvGrpSpPr>
      <p:grpSpPr>
        <a:xfrm>
          <a:off x="0" y="0"/>
          <a:ext cx="0" cy="0"/>
          <a:chOff x="0" y="0"/>
          <a:chExt cx="0" cy="0"/>
        </a:xfrm>
      </p:grpSpPr>
      <p:sp>
        <p:nvSpPr>
          <p:cNvPr id="36" name="Google Shape;36;p1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7" name="Google Shape;37;p1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0161762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8"/>
        <p:cNvGrpSpPr/>
        <p:nvPr/>
      </p:nvGrpSpPr>
      <p:grpSpPr>
        <a:xfrm>
          <a:off x="0" y="0"/>
          <a:ext cx="0" cy="0"/>
          <a:chOff x="0" y="0"/>
          <a:chExt cx="0" cy="0"/>
        </a:xfrm>
      </p:grpSpPr>
      <p:sp>
        <p:nvSpPr>
          <p:cNvPr id="39" name="Google Shape;39;p17"/>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40" name="Google Shape;40;p17"/>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41" name="Google Shape;41;p1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052123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42"/>
        <p:cNvGrpSpPr/>
        <p:nvPr/>
      </p:nvGrpSpPr>
      <p:grpSpPr>
        <a:xfrm>
          <a:off x="0" y="0"/>
          <a:ext cx="0" cy="0"/>
          <a:chOff x="0" y="0"/>
          <a:chExt cx="0" cy="0"/>
        </a:xfrm>
      </p:grpSpPr>
      <p:sp>
        <p:nvSpPr>
          <p:cNvPr id="43" name="Google Shape;43;p18"/>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44" name="Google Shape;44;p1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7534753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5"/>
        <p:cNvGrpSpPr/>
        <p:nvPr/>
      </p:nvGrpSpPr>
      <p:grpSpPr>
        <a:xfrm>
          <a:off x="0" y="0"/>
          <a:ext cx="0" cy="0"/>
          <a:chOff x="0" y="0"/>
          <a:chExt cx="0" cy="0"/>
        </a:xfrm>
      </p:grpSpPr>
      <p:sp>
        <p:nvSpPr>
          <p:cNvPr id="46" name="Google Shape;46;p1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47" name="Google Shape;47;p19"/>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48" name="Google Shape;48;p19"/>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49" name="Google Shape;49;p19"/>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50" name="Google Shape;50;p1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8328127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51"/>
        <p:cNvGrpSpPr/>
        <p:nvPr/>
      </p:nvGrpSpPr>
      <p:grpSpPr>
        <a:xfrm>
          <a:off x="0" y="0"/>
          <a:ext cx="0" cy="0"/>
          <a:chOff x="0" y="0"/>
          <a:chExt cx="0" cy="0"/>
        </a:xfrm>
      </p:grpSpPr>
      <p:sp>
        <p:nvSpPr>
          <p:cNvPr id="52" name="Google Shape;52;p20"/>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53" name="Google Shape;53;p2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6614675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4"/>
        <p:cNvGrpSpPr/>
        <p:nvPr/>
      </p:nvGrpSpPr>
      <p:grpSpPr>
        <a:xfrm>
          <a:off x="0" y="0"/>
          <a:ext cx="0" cy="0"/>
          <a:chOff x="0" y="0"/>
          <a:chExt cx="0" cy="0"/>
        </a:xfrm>
      </p:grpSpPr>
      <p:sp>
        <p:nvSpPr>
          <p:cNvPr id="55" name="Google Shape;55;p21"/>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56" name="Google Shape;56;p21"/>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57" name="Google Shape;57;p2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2248727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8"/>
        <p:cNvGrpSpPr/>
        <p:nvPr/>
      </p:nvGrpSpPr>
      <p:grpSpPr>
        <a:xfrm>
          <a:off x="0" y="0"/>
          <a:ext cx="0" cy="0"/>
          <a:chOff x="0" y="0"/>
          <a:chExt cx="0" cy="0"/>
        </a:xfrm>
      </p:grpSpPr>
      <p:sp>
        <p:nvSpPr>
          <p:cNvPr id="59" name="Google Shape;59;p2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877327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7BB49D8-7CFC-4827-A887-A8064A38CF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13FCA8-9520-4881-9C69-0BCDB4D43D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A0EFC0-1A65-4124-A426-9E6D70ECAF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1E46D3-144F-421A-9C1B-6A85CD534C96}" type="datetimeFigureOut">
              <a:rPr lang="en-GB" smtClean="0"/>
              <a:t>29/12/2024</a:t>
            </a:fld>
            <a:endParaRPr lang="en-GB"/>
          </a:p>
        </p:txBody>
      </p:sp>
      <p:sp>
        <p:nvSpPr>
          <p:cNvPr id="5" name="Footer Placeholder 4">
            <a:extLst>
              <a:ext uri="{FF2B5EF4-FFF2-40B4-BE49-F238E27FC236}">
                <a16:creationId xmlns:a16="http://schemas.microsoft.com/office/drawing/2014/main" id="{B3BB8CFE-AA5B-432F-8D1A-52787FDD7E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34F8370-D771-4A98-A734-26A8C6F739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639B91-A62E-492D-9803-ED0EBFAB7D78}" type="slidenum">
              <a:rPr lang="en-GB" smtClean="0"/>
              <a:t>‹#›</a:t>
            </a:fld>
            <a:endParaRPr lang="en-GB"/>
          </a:p>
        </p:txBody>
      </p:sp>
    </p:spTree>
    <p:extLst>
      <p:ext uri="{BB962C8B-B14F-4D97-AF65-F5344CB8AC3E}">
        <p14:creationId xmlns:p14="http://schemas.microsoft.com/office/powerpoint/2010/main" val="11878169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
        <p:nvSpPr>
          <p:cNvPr id="9" name="Google Shape;9;p10"/>
          <p:cNvSpPr/>
          <p:nvPr/>
        </p:nvSpPr>
        <p:spPr>
          <a:xfrm>
            <a:off x="-12270" y="6021642"/>
            <a:ext cx="12204271" cy="836359"/>
          </a:xfrm>
          <a:custGeom>
            <a:avLst/>
            <a:gdLst/>
            <a:ahLst/>
            <a:cxnLst/>
            <a:rect l="l" t="t" r="r" b="b"/>
            <a:pathLst>
              <a:path w="12200835" h="627269" extrusionOk="0">
                <a:moveTo>
                  <a:pt x="8835" y="627269"/>
                </a:moveTo>
                <a:lnTo>
                  <a:pt x="8835" y="220869"/>
                </a:lnTo>
                <a:lnTo>
                  <a:pt x="12200835" y="0"/>
                </a:lnTo>
                <a:lnTo>
                  <a:pt x="12200835" y="627269"/>
                </a:lnTo>
                <a:lnTo>
                  <a:pt x="0" y="627269"/>
                </a:lnTo>
                <a:lnTo>
                  <a:pt x="8835" y="627269"/>
                </a:lnTo>
                <a:close/>
              </a:path>
            </a:pathLst>
          </a:custGeom>
          <a:solidFill>
            <a:srgbClr val="253338"/>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pic>
        <p:nvPicPr>
          <p:cNvPr id="10" name="Google Shape;10;p10" descr="Logo&#10;&#10;Description automatically generated"/>
          <p:cNvPicPr preferRelativeResize="0"/>
          <p:nvPr/>
        </p:nvPicPr>
        <p:blipFill rotWithShape="1">
          <a:blip r:embed="rId14" cstate="screen">
            <a:alphaModFix/>
            <a:extLst>
              <a:ext uri="{28A0092B-C50C-407E-A947-70E740481C1C}">
                <a14:useLocalDpi xmlns:a14="http://schemas.microsoft.com/office/drawing/2010/main"/>
              </a:ext>
            </a:extLst>
          </a:blip>
          <a:srcRect/>
          <a:stretch/>
        </p:blipFill>
        <p:spPr>
          <a:xfrm>
            <a:off x="189446" y="6369388"/>
            <a:ext cx="726439" cy="403577"/>
          </a:xfrm>
          <a:prstGeom prst="rect">
            <a:avLst/>
          </a:prstGeom>
          <a:noFill/>
          <a:ln>
            <a:noFill/>
          </a:ln>
        </p:spPr>
      </p:pic>
      <p:sp>
        <p:nvSpPr>
          <p:cNvPr id="11" name="Google Shape;11;p10"/>
          <p:cNvSpPr/>
          <p:nvPr/>
        </p:nvSpPr>
        <p:spPr>
          <a:xfrm>
            <a:off x="10286325" y="3814234"/>
            <a:ext cx="1905676" cy="3194988"/>
          </a:xfrm>
          <a:prstGeom prst="rect">
            <a:avLst/>
          </a:prstGeom>
          <a:blipFill rotWithShape="1">
            <a:blip r:embed="rId15" cstate="screen">
              <a:alphaModFix/>
              <a:extLst>
                <a:ext uri="{28A0092B-C50C-407E-A947-70E740481C1C}">
                  <a14:useLocalDpi xmlns:a14="http://schemas.microsoft.com/office/drawing/2010/main"/>
                </a:ext>
              </a:extLst>
            </a:blip>
            <a:stretch>
              <a:fillRect/>
            </a:stretch>
          </a:blip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pic>
        <p:nvPicPr>
          <p:cNvPr id="12" name="Google Shape;12;p10"/>
          <p:cNvPicPr preferRelativeResize="0"/>
          <p:nvPr/>
        </p:nvPicPr>
        <p:blipFill rotWithShape="1">
          <a:blip r:embed="rId16" cstate="screen">
            <a:alphaModFix/>
            <a:extLst>
              <a:ext uri="{28A0092B-C50C-407E-A947-70E740481C1C}">
                <a14:useLocalDpi xmlns:a14="http://schemas.microsoft.com/office/drawing/2010/main"/>
              </a:ext>
            </a:extLst>
          </a:blip>
          <a:srcRect/>
          <a:stretch/>
        </p:blipFill>
        <p:spPr>
          <a:xfrm>
            <a:off x="10549469" y="6263606"/>
            <a:ext cx="1453087" cy="455871"/>
          </a:xfrm>
          <a:prstGeom prst="rect">
            <a:avLst/>
          </a:prstGeom>
          <a:noFill/>
          <a:ln>
            <a:noFill/>
          </a:ln>
        </p:spPr>
      </p:pic>
    </p:spTree>
    <p:extLst>
      <p:ext uri="{BB962C8B-B14F-4D97-AF65-F5344CB8AC3E}">
        <p14:creationId xmlns:p14="http://schemas.microsoft.com/office/powerpoint/2010/main" val="19830816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youtu.be/AeO2u2bSD6A"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0.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1B7DDC3-4DBF-44A6-BD3B-2069F651C916}"/>
              </a:ext>
            </a:extLst>
          </p:cNvPr>
          <p:cNvPicPr>
            <a:picLocks noChangeAspect="1"/>
          </p:cNvPicPr>
          <p:nvPr/>
        </p:nvPicPr>
        <p:blipFill>
          <a:blip r:embed="rId2"/>
          <a:stretch>
            <a:fillRect/>
          </a:stretch>
        </p:blipFill>
        <p:spPr>
          <a:xfrm>
            <a:off x="-95664" y="0"/>
            <a:ext cx="12435391" cy="6858000"/>
          </a:xfrm>
          <a:prstGeom prst="rect">
            <a:avLst/>
          </a:prstGeom>
        </p:spPr>
      </p:pic>
      <p:pic>
        <p:nvPicPr>
          <p:cNvPr id="1026" name="Picture 2" descr="St Martin's CofE Primary School - Home">
            <a:extLst>
              <a:ext uri="{FF2B5EF4-FFF2-40B4-BE49-F238E27FC236}">
                <a16:creationId xmlns:a16="http://schemas.microsoft.com/office/drawing/2014/main" id="{767F7A2B-4FA8-4805-B35D-8039B22F42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12933" y="5141845"/>
            <a:ext cx="1346545" cy="1551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229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1A9DDC3-54A5-4D4A-9C0D-49BE09914581}"/>
              </a:ext>
            </a:extLst>
          </p:cNvPr>
          <p:cNvSpPr/>
          <p:nvPr/>
        </p:nvSpPr>
        <p:spPr>
          <a:xfrm>
            <a:off x="655982" y="245599"/>
            <a:ext cx="10880035" cy="4924425"/>
          </a:xfrm>
          <a:prstGeom prst="rect">
            <a:avLst/>
          </a:prstGeom>
        </p:spPr>
        <p:txBody>
          <a:bodyPr wrap="square">
            <a:spAutoFit/>
          </a:bodyPr>
          <a:lstStyle/>
          <a:p>
            <a:pPr algn="ctr"/>
            <a:r>
              <a:rPr lang="en-GB" sz="3200" dirty="0" err="1">
                <a:solidFill>
                  <a:srgbClr val="000000"/>
                </a:solidFill>
                <a:latin typeface="Comic Sans MS" panose="030F0702030302020204" pitchFamily="66" charset="0"/>
              </a:rPr>
              <a:t>NumBots</a:t>
            </a:r>
            <a:r>
              <a:rPr lang="en-GB" sz="3200" dirty="0">
                <a:solidFill>
                  <a:srgbClr val="000000"/>
                </a:solidFill>
                <a:latin typeface="Comic Sans MS" panose="030F0702030302020204" pitchFamily="66" charset="0"/>
              </a:rPr>
              <a:t> –What is it?</a:t>
            </a:r>
          </a:p>
          <a:p>
            <a:pPr algn="ctr"/>
            <a:endParaRPr lang="en-GB" sz="3200" dirty="0">
              <a:solidFill>
                <a:srgbClr val="000000"/>
              </a:solidFill>
              <a:latin typeface="Comic Sans MS" panose="030F0702030302020204" pitchFamily="66" charset="0"/>
            </a:endParaRPr>
          </a:p>
          <a:p>
            <a:endParaRPr lang="en-GB" dirty="0"/>
          </a:p>
          <a:p>
            <a:r>
              <a:rPr lang="en-GB" sz="3600" dirty="0"/>
              <a:t>★</a:t>
            </a:r>
            <a:r>
              <a:rPr lang="en-GB" sz="3200" dirty="0" err="1">
                <a:solidFill>
                  <a:srgbClr val="000000"/>
                </a:solidFill>
                <a:latin typeface="Comic Sans MS" panose="030F0702030302020204" pitchFamily="66" charset="0"/>
              </a:rPr>
              <a:t>NumBots</a:t>
            </a:r>
            <a:r>
              <a:rPr lang="en-GB" sz="3200" dirty="0">
                <a:solidFill>
                  <a:srgbClr val="000000"/>
                </a:solidFill>
                <a:latin typeface="Comic Sans MS" panose="030F0702030302020204" pitchFamily="66" charset="0"/>
              </a:rPr>
              <a:t> is a highly engaging platform for supporting children when learning to add and subtract. </a:t>
            </a:r>
          </a:p>
          <a:p>
            <a:endParaRPr lang="en-GB" sz="3200" dirty="0">
              <a:solidFill>
                <a:srgbClr val="000000"/>
              </a:solidFill>
              <a:latin typeface="Comic Sans MS" panose="030F0702030302020204" pitchFamily="66" charset="0"/>
            </a:endParaRPr>
          </a:p>
          <a:p>
            <a:r>
              <a:rPr lang="en-GB" sz="3600" dirty="0"/>
              <a:t>★ </a:t>
            </a:r>
            <a:r>
              <a:rPr lang="en-GB" sz="3200" dirty="0" err="1">
                <a:solidFill>
                  <a:srgbClr val="000000"/>
                </a:solidFill>
                <a:latin typeface="Comic Sans MS" panose="030F0702030302020204" pitchFamily="66" charset="0"/>
              </a:rPr>
              <a:t>NumBots</a:t>
            </a:r>
            <a:r>
              <a:rPr lang="en-GB" sz="3200" dirty="0">
                <a:solidFill>
                  <a:srgbClr val="000000"/>
                </a:solidFill>
                <a:latin typeface="Comic Sans MS" panose="030F0702030302020204" pitchFamily="66" charset="0"/>
              </a:rPr>
              <a:t> is all about every child achieving the “triple win” of understanding, recall and fluency in mental addition and subtraction so that they move from counting to calculating.</a:t>
            </a:r>
          </a:p>
        </p:txBody>
      </p:sp>
    </p:spTree>
    <p:extLst>
      <p:ext uri="{BB962C8B-B14F-4D97-AF65-F5344CB8AC3E}">
        <p14:creationId xmlns:p14="http://schemas.microsoft.com/office/powerpoint/2010/main" val="12454991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0C1AF00-B8BB-4CEB-85ED-44D8D8A15B39}"/>
              </a:ext>
            </a:extLst>
          </p:cNvPr>
          <p:cNvSpPr/>
          <p:nvPr/>
        </p:nvSpPr>
        <p:spPr>
          <a:xfrm>
            <a:off x="278295" y="260507"/>
            <a:ext cx="5420139" cy="5693866"/>
          </a:xfrm>
          <a:prstGeom prst="rect">
            <a:avLst/>
          </a:prstGeom>
        </p:spPr>
        <p:txBody>
          <a:bodyPr wrap="square">
            <a:spAutoFit/>
          </a:bodyPr>
          <a:lstStyle/>
          <a:p>
            <a:r>
              <a:rPr lang="en-GB" sz="2800" b="1" i="0" dirty="0">
                <a:solidFill>
                  <a:srgbClr val="333333"/>
                </a:solidFill>
                <a:effectLst/>
                <a:latin typeface="Quicksand"/>
              </a:rPr>
              <a:t>Before the Game</a:t>
            </a:r>
            <a:br>
              <a:rPr lang="en-GB" sz="2800" b="1" i="0" dirty="0">
                <a:solidFill>
                  <a:srgbClr val="333333"/>
                </a:solidFill>
                <a:effectLst/>
                <a:latin typeface="Quicksand"/>
              </a:rPr>
            </a:br>
            <a:r>
              <a:rPr lang="en-GB" sz="2800" b="0" i="0" dirty="0">
                <a:solidFill>
                  <a:srgbClr val="333333"/>
                </a:solidFill>
                <a:effectLst/>
                <a:latin typeface="Quicksand"/>
              </a:rPr>
              <a:t>Children are welcomed to the game with an opening video, where they are introduced to the central character, “Rusty”. In the video, Rusty asks for help in his quest to find new parts to upgrade him to a diamond robot, so he can “shine inside and out, like a Diamond”. Next, the child will be able to choose a bot name they will play under, as well as their own robot character.</a:t>
            </a:r>
            <a:endParaRPr lang="en-GB" sz="2800" dirty="0"/>
          </a:p>
        </p:txBody>
      </p:sp>
      <p:sp>
        <p:nvSpPr>
          <p:cNvPr id="3" name="Rectangle 2">
            <a:extLst>
              <a:ext uri="{FF2B5EF4-FFF2-40B4-BE49-F238E27FC236}">
                <a16:creationId xmlns:a16="http://schemas.microsoft.com/office/drawing/2014/main" id="{DAA7EF1F-BF2D-4752-8C90-F8BA4E75E458}"/>
              </a:ext>
            </a:extLst>
          </p:cNvPr>
          <p:cNvSpPr/>
          <p:nvPr/>
        </p:nvSpPr>
        <p:spPr>
          <a:xfrm>
            <a:off x="7249897" y="4131006"/>
            <a:ext cx="3205108" cy="646331"/>
          </a:xfrm>
          <a:prstGeom prst="rect">
            <a:avLst/>
          </a:prstGeom>
        </p:spPr>
        <p:txBody>
          <a:bodyPr wrap="none">
            <a:spAutoFit/>
          </a:bodyPr>
          <a:lstStyle/>
          <a:p>
            <a:r>
              <a:rPr lang="en-GB" dirty="0">
                <a:hlinkClick r:id="rId2"/>
              </a:rPr>
              <a:t>https://youtu.be/AeO2u2bSD6A</a:t>
            </a:r>
            <a:endParaRPr lang="en-GB" dirty="0"/>
          </a:p>
          <a:p>
            <a:endParaRPr lang="en-GB" dirty="0"/>
          </a:p>
        </p:txBody>
      </p:sp>
      <p:pic>
        <p:nvPicPr>
          <p:cNvPr id="4" name="Picture 3">
            <a:extLst>
              <a:ext uri="{FF2B5EF4-FFF2-40B4-BE49-F238E27FC236}">
                <a16:creationId xmlns:a16="http://schemas.microsoft.com/office/drawing/2014/main" id="{0864B65F-E741-4A3C-9FB3-D956DD545A7D}"/>
              </a:ext>
            </a:extLst>
          </p:cNvPr>
          <p:cNvPicPr>
            <a:picLocks noChangeAspect="1"/>
          </p:cNvPicPr>
          <p:nvPr/>
        </p:nvPicPr>
        <p:blipFill>
          <a:blip r:embed="rId3"/>
          <a:stretch>
            <a:fillRect/>
          </a:stretch>
        </p:blipFill>
        <p:spPr>
          <a:xfrm>
            <a:off x="6096000" y="260507"/>
            <a:ext cx="6012345" cy="3769645"/>
          </a:xfrm>
          <a:prstGeom prst="rect">
            <a:avLst/>
          </a:prstGeom>
        </p:spPr>
      </p:pic>
    </p:spTree>
    <p:extLst>
      <p:ext uri="{BB962C8B-B14F-4D97-AF65-F5344CB8AC3E}">
        <p14:creationId xmlns:p14="http://schemas.microsoft.com/office/powerpoint/2010/main" val="259815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0C1AF00-B8BB-4CEB-85ED-44D8D8A15B39}"/>
              </a:ext>
            </a:extLst>
          </p:cNvPr>
          <p:cNvSpPr/>
          <p:nvPr/>
        </p:nvSpPr>
        <p:spPr>
          <a:xfrm>
            <a:off x="0" y="0"/>
            <a:ext cx="11055927" cy="5262979"/>
          </a:xfrm>
          <a:prstGeom prst="rect">
            <a:avLst/>
          </a:prstGeom>
        </p:spPr>
        <p:txBody>
          <a:bodyPr wrap="square">
            <a:spAutoFit/>
          </a:bodyPr>
          <a:lstStyle/>
          <a:p>
            <a:r>
              <a:rPr lang="en-GB" sz="2800" b="1" i="0" dirty="0">
                <a:solidFill>
                  <a:srgbClr val="333333"/>
                </a:solidFill>
                <a:effectLst/>
                <a:latin typeface="Quicksand"/>
              </a:rPr>
              <a:t>How the game works</a:t>
            </a:r>
          </a:p>
          <a:p>
            <a:br>
              <a:rPr lang="en-GB" sz="2800" b="1" i="0" dirty="0">
                <a:solidFill>
                  <a:srgbClr val="333333"/>
                </a:solidFill>
                <a:effectLst/>
                <a:latin typeface="Quicksand"/>
              </a:rPr>
            </a:br>
            <a:r>
              <a:rPr lang="en-GB" sz="2800" b="0" i="0" dirty="0">
                <a:solidFill>
                  <a:srgbClr val="333333"/>
                </a:solidFill>
                <a:effectLst/>
                <a:latin typeface="Quicksand"/>
              </a:rPr>
              <a:t>There are two </a:t>
            </a:r>
            <a:r>
              <a:rPr lang="en-GB" sz="2800" b="0" i="0" dirty="0" err="1">
                <a:solidFill>
                  <a:srgbClr val="333333"/>
                </a:solidFill>
                <a:effectLst/>
                <a:latin typeface="Quicksand"/>
              </a:rPr>
              <a:t>playmodes</a:t>
            </a:r>
            <a:r>
              <a:rPr lang="en-GB" sz="2800" b="0" i="0" dirty="0">
                <a:solidFill>
                  <a:srgbClr val="333333"/>
                </a:solidFill>
                <a:effectLst/>
                <a:latin typeface="Quicksand"/>
              </a:rPr>
              <a:t> in </a:t>
            </a:r>
            <a:r>
              <a:rPr lang="en-GB" sz="2800" b="0" i="0" dirty="0" err="1">
                <a:solidFill>
                  <a:srgbClr val="333333"/>
                </a:solidFill>
                <a:effectLst/>
                <a:latin typeface="Quicksand"/>
              </a:rPr>
              <a:t>NumBots</a:t>
            </a:r>
            <a:r>
              <a:rPr lang="en-GB" sz="2800" b="0" i="0" dirty="0">
                <a:solidFill>
                  <a:srgbClr val="333333"/>
                </a:solidFill>
                <a:effectLst/>
                <a:latin typeface="Quicksand"/>
              </a:rPr>
              <a:t> that serve different purposes.</a:t>
            </a:r>
          </a:p>
          <a:p>
            <a:endParaRPr lang="en-GB" sz="2800" b="0" i="0" dirty="0">
              <a:solidFill>
                <a:srgbClr val="333333"/>
              </a:solidFill>
              <a:effectLst/>
              <a:latin typeface="Quicksand"/>
            </a:endParaRPr>
          </a:p>
          <a:p>
            <a:pPr marL="514350" indent="-514350">
              <a:buAutoNum type="arabicPeriod"/>
            </a:pPr>
            <a:r>
              <a:rPr lang="en-GB" sz="2800" dirty="0">
                <a:solidFill>
                  <a:srgbClr val="333333"/>
                </a:solidFill>
                <a:latin typeface="Quicksand"/>
              </a:rPr>
              <a:t>Story Mode for understanding - the emphasis is on mathematical concepts and is underpinned by a mastery approach to teaching. Story Mode features visual representations, procedural variation, exposure to different calculation strategies and interleaved material all in very carefully sequenced order. </a:t>
            </a:r>
          </a:p>
          <a:p>
            <a:pPr marL="514350" indent="-514350">
              <a:buAutoNum type="arabicPeriod"/>
            </a:pPr>
            <a:endParaRPr lang="en-GB" sz="2800" dirty="0">
              <a:solidFill>
                <a:srgbClr val="333333"/>
              </a:solidFill>
              <a:latin typeface="Quicksand"/>
            </a:endParaRPr>
          </a:p>
          <a:p>
            <a:pPr marL="514350" indent="-514350">
              <a:buAutoNum type="arabicPeriod"/>
            </a:pPr>
            <a:r>
              <a:rPr lang="en-GB" sz="2800" dirty="0">
                <a:solidFill>
                  <a:srgbClr val="333333"/>
                </a:solidFill>
                <a:latin typeface="Quicksand"/>
              </a:rPr>
              <a:t>Challenge Mode for recall - the emphasis is on rapid responses to essential facts and simple sums, against the clock. </a:t>
            </a:r>
            <a:endParaRPr lang="en-GB" sz="2800" dirty="0"/>
          </a:p>
        </p:txBody>
      </p:sp>
      <p:pic>
        <p:nvPicPr>
          <p:cNvPr id="5" name="Picture 4">
            <a:extLst>
              <a:ext uri="{FF2B5EF4-FFF2-40B4-BE49-F238E27FC236}">
                <a16:creationId xmlns:a16="http://schemas.microsoft.com/office/drawing/2014/main" id="{3AC313FB-CC7D-466C-84A5-EF4D6FA83E33}"/>
              </a:ext>
            </a:extLst>
          </p:cNvPr>
          <p:cNvPicPr>
            <a:picLocks noChangeAspect="1"/>
          </p:cNvPicPr>
          <p:nvPr/>
        </p:nvPicPr>
        <p:blipFill>
          <a:blip r:embed="rId2"/>
          <a:stretch>
            <a:fillRect/>
          </a:stretch>
        </p:blipFill>
        <p:spPr>
          <a:xfrm>
            <a:off x="9412927" y="4705766"/>
            <a:ext cx="1009650" cy="1114425"/>
          </a:xfrm>
          <a:prstGeom prst="rect">
            <a:avLst/>
          </a:prstGeom>
        </p:spPr>
      </p:pic>
    </p:spTree>
    <p:extLst>
      <p:ext uri="{BB962C8B-B14F-4D97-AF65-F5344CB8AC3E}">
        <p14:creationId xmlns:p14="http://schemas.microsoft.com/office/powerpoint/2010/main" val="1997535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0C1AF00-B8BB-4CEB-85ED-44D8D8A15B39}"/>
              </a:ext>
            </a:extLst>
          </p:cNvPr>
          <p:cNvSpPr/>
          <p:nvPr/>
        </p:nvSpPr>
        <p:spPr>
          <a:xfrm>
            <a:off x="318051" y="300263"/>
            <a:ext cx="7341706" cy="5786199"/>
          </a:xfrm>
          <a:prstGeom prst="rect">
            <a:avLst/>
          </a:prstGeom>
        </p:spPr>
        <p:txBody>
          <a:bodyPr wrap="square">
            <a:spAutoFit/>
          </a:bodyPr>
          <a:lstStyle/>
          <a:p>
            <a:r>
              <a:rPr lang="en-GB" sz="2800" b="1" dirty="0">
                <a:solidFill>
                  <a:srgbClr val="333333"/>
                </a:solidFill>
                <a:latin typeface="Quicksand"/>
              </a:rPr>
              <a:t>Playing the Game: Story Mode</a:t>
            </a:r>
            <a:br>
              <a:rPr lang="en-GB" b="1" dirty="0"/>
            </a:br>
            <a:r>
              <a:rPr lang="en-GB" dirty="0"/>
              <a:t>The game starts in ‘Story Mode’. Here there are 18 stages which each contain multiple levels. Children’s </a:t>
            </a:r>
            <a:r>
              <a:rPr lang="en-GB" dirty="0" err="1"/>
              <a:t>NumBots</a:t>
            </a:r>
            <a:r>
              <a:rPr lang="en-GB" dirty="0"/>
              <a:t> journey will start on Stage 1 (Rust): Level 1. To unlock the next level, they are required to pass each level with at least 2 out of 3 stars. Once they’ve completed all the levels in Rust Stage, they will be taken to Stage 2 (Iron). As they progress through the levels, they will collect new parts to upgrade Rusty, with the ultimate goal of completing the eighteenth stage: Diamond.</a:t>
            </a:r>
          </a:p>
          <a:p>
            <a:endParaRPr lang="en-GB" dirty="0"/>
          </a:p>
          <a:p>
            <a:r>
              <a:rPr lang="en-GB" dirty="0"/>
              <a:t>In order to earn the 2 or 3 stars required to pass the level, children must demonstrate a level of fluency when answering the questions. This means they must be accurate </a:t>
            </a:r>
            <a:r>
              <a:rPr lang="en-GB" i="1" dirty="0"/>
              <a:t>and</a:t>
            </a:r>
            <a:r>
              <a:rPr lang="en-GB" dirty="0"/>
              <a:t> timely with their answers; if children get 0 or 1 stars they need to answer more quickly. A child will not move onto the next level </a:t>
            </a:r>
            <a:r>
              <a:rPr lang="en-GB"/>
              <a:t>until they </a:t>
            </a:r>
            <a:r>
              <a:rPr lang="en-GB" dirty="0"/>
              <a:t>are prepared for it – which is why they must prove they’ve mastered the previous skill.</a:t>
            </a:r>
          </a:p>
          <a:p>
            <a:endParaRPr lang="en-GB" dirty="0"/>
          </a:p>
          <a:p>
            <a:r>
              <a:rPr lang="en-GB" dirty="0"/>
              <a:t>Story Mode starts with very basic maths: subitising numbers. As the levels have been meticulously planned with a “teaching for mastery” approach, each level gradually develops in complexity, with one skill building upon the next.</a:t>
            </a:r>
            <a:endParaRPr lang="en-GB" sz="2800" dirty="0"/>
          </a:p>
        </p:txBody>
      </p:sp>
      <p:pic>
        <p:nvPicPr>
          <p:cNvPr id="4" name="Picture 3">
            <a:extLst>
              <a:ext uri="{FF2B5EF4-FFF2-40B4-BE49-F238E27FC236}">
                <a16:creationId xmlns:a16="http://schemas.microsoft.com/office/drawing/2014/main" id="{60CEEF8B-464B-4BAB-B0F9-2159D770CB5E}"/>
              </a:ext>
            </a:extLst>
          </p:cNvPr>
          <p:cNvPicPr>
            <a:picLocks noChangeAspect="1"/>
          </p:cNvPicPr>
          <p:nvPr/>
        </p:nvPicPr>
        <p:blipFill>
          <a:blip r:embed="rId2"/>
          <a:stretch>
            <a:fillRect/>
          </a:stretch>
        </p:blipFill>
        <p:spPr>
          <a:xfrm>
            <a:off x="8292341" y="473351"/>
            <a:ext cx="3267075" cy="3181350"/>
          </a:xfrm>
          <a:prstGeom prst="rect">
            <a:avLst/>
          </a:prstGeom>
        </p:spPr>
      </p:pic>
      <p:sp>
        <p:nvSpPr>
          <p:cNvPr id="7" name="Speech Bubble: Oval 6">
            <a:extLst>
              <a:ext uri="{FF2B5EF4-FFF2-40B4-BE49-F238E27FC236}">
                <a16:creationId xmlns:a16="http://schemas.microsoft.com/office/drawing/2014/main" id="{955B0FFF-E2C2-4193-AFD9-B4DE828B9089}"/>
              </a:ext>
            </a:extLst>
          </p:cNvPr>
          <p:cNvSpPr/>
          <p:nvPr/>
        </p:nvSpPr>
        <p:spPr>
          <a:xfrm>
            <a:off x="7321412" y="4174434"/>
            <a:ext cx="3504415" cy="1643270"/>
          </a:xfrm>
          <a:prstGeom prst="wedgeEllipseCallout">
            <a:avLst>
              <a:gd name="adj1" fmla="val 62729"/>
              <a:gd name="adj2" fmla="val 18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important that children don’t feel pressured to answer too quickly as they learn to play.</a:t>
            </a:r>
          </a:p>
        </p:txBody>
      </p:sp>
    </p:spTree>
    <p:extLst>
      <p:ext uri="{BB962C8B-B14F-4D97-AF65-F5344CB8AC3E}">
        <p14:creationId xmlns:p14="http://schemas.microsoft.com/office/powerpoint/2010/main" val="2360105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08C983A-C8F2-45E0-9717-CC3F1D5AF658}"/>
              </a:ext>
            </a:extLst>
          </p:cNvPr>
          <p:cNvPicPr>
            <a:picLocks noChangeAspect="1"/>
          </p:cNvPicPr>
          <p:nvPr/>
        </p:nvPicPr>
        <p:blipFill>
          <a:blip r:embed="rId2"/>
          <a:stretch>
            <a:fillRect/>
          </a:stretch>
        </p:blipFill>
        <p:spPr>
          <a:xfrm>
            <a:off x="721208" y="802182"/>
            <a:ext cx="6648864" cy="5253636"/>
          </a:xfrm>
          <a:prstGeom prst="rect">
            <a:avLst/>
          </a:prstGeom>
        </p:spPr>
      </p:pic>
      <p:sp>
        <p:nvSpPr>
          <p:cNvPr id="6" name="TextBox 5">
            <a:extLst>
              <a:ext uri="{FF2B5EF4-FFF2-40B4-BE49-F238E27FC236}">
                <a16:creationId xmlns:a16="http://schemas.microsoft.com/office/drawing/2014/main" id="{930690BB-EA2C-4C91-BF51-ECBD9BD878F5}"/>
              </a:ext>
            </a:extLst>
          </p:cNvPr>
          <p:cNvSpPr txBox="1"/>
          <p:nvPr/>
        </p:nvSpPr>
        <p:spPr>
          <a:xfrm>
            <a:off x="7527234" y="1478031"/>
            <a:ext cx="3720134" cy="954107"/>
          </a:xfrm>
          <a:prstGeom prst="rect">
            <a:avLst/>
          </a:prstGeom>
          <a:noFill/>
        </p:spPr>
        <p:txBody>
          <a:bodyPr wrap="square" rtlCol="0">
            <a:spAutoFit/>
          </a:bodyPr>
          <a:lstStyle/>
          <a:p>
            <a:pPr algn="ctr"/>
            <a:r>
              <a:rPr lang="en-GB" sz="2800" dirty="0"/>
              <a:t>A part add a part is equal to the whole.</a:t>
            </a:r>
          </a:p>
        </p:txBody>
      </p:sp>
      <p:sp>
        <p:nvSpPr>
          <p:cNvPr id="8" name="TextBox 7">
            <a:extLst>
              <a:ext uri="{FF2B5EF4-FFF2-40B4-BE49-F238E27FC236}">
                <a16:creationId xmlns:a16="http://schemas.microsoft.com/office/drawing/2014/main" id="{0B8464DC-B262-4CAE-A0FD-4A20AF3D6059}"/>
              </a:ext>
            </a:extLst>
          </p:cNvPr>
          <p:cNvSpPr txBox="1"/>
          <p:nvPr/>
        </p:nvSpPr>
        <p:spPr>
          <a:xfrm>
            <a:off x="7750658" y="3084493"/>
            <a:ext cx="3720134" cy="954107"/>
          </a:xfrm>
          <a:prstGeom prst="rect">
            <a:avLst/>
          </a:prstGeom>
          <a:noFill/>
        </p:spPr>
        <p:txBody>
          <a:bodyPr wrap="square" rtlCol="0">
            <a:spAutoFit/>
          </a:bodyPr>
          <a:lstStyle/>
          <a:p>
            <a:pPr algn="ctr"/>
            <a:r>
              <a:rPr lang="en-GB" sz="2800" dirty="0"/>
              <a:t>The whole is equal to a part add a part.</a:t>
            </a:r>
          </a:p>
        </p:txBody>
      </p:sp>
      <p:sp>
        <p:nvSpPr>
          <p:cNvPr id="7" name="TextBox 6">
            <a:extLst>
              <a:ext uri="{FF2B5EF4-FFF2-40B4-BE49-F238E27FC236}">
                <a16:creationId xmlns:a16="http://schemas.microsoft.com/office/drawing/2014/main" id="{F9EFCC8C-C6B9-48D4-8651-489EFF70F508}"/>
              </a:ext>
            </a:extLst>
          </p:cNvPr>
          <p:cNvSpPr txBox="1"/>
          <p:nvPr/>
        </p:nvSpPr>
        <p:spPr>
          <a:xfrm>
            <a:off x="639832" y="92765"/>
            <a:ext cx="6516342" cy="584775"/>
          </a:xfrm>
          <a:prstGeom prst="rect">
            <a:avLst/>
          </a:prstGeom>
          <a:noFill/>
        </p:spPr>
        <p:txBody>
          <a:bodyPr wrap="square" rtlCol="0">
            <a:spAutoFit/>
          </a:bodyPr>
          <a:lstStyle/>
          <a:p>
            <a:r>
              <a:rPr lang="en-GB" sz="3200" dirty="0"/>
              <a:t>Key representations:</a:t>
            </a:r>
          </a:p>
        </p:txBody>
      </p:sp>
    </p:spTree>
    <p:extLst>
      <p:ext uri="{BB962C8B-B14F-4D97-AF65-F5344CB8AC3E}">
        <p14:creationId xmlns:p14="http://schemas.microsoft.com/office/powerpoint/2010/main" val="19706100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9EFCC8C-C6B9-48D4-8651-489EFF70F508}"/>
              </a:ext>
            </a:extLst>
          </p:cNvPr>
          <p:cNvSpPr txBox="1"/>
          <p:nvPr/>
        </p:nvSpPr>
        <p:spPr>
          <a:xfrm>
            <a:off x="639832" y="92765"/>
            <a:ext cx="6516342" cy="584775"/>
          </a:xfrm>
          <a:prstGeom prst="rect">
            <a:avLst/>
          </a:prstGeom>
          <a:noFill/>
        </p:spPr>
        <p:txBody>
          <a:bodyPr wrap="square" rtlCol="0">
            <a:spAutoFit/>
          </a:bodyPr>
          <a:lstStyle/>
          <a:p>
            <a:r>
              <a:rPr lang="en-GB" sz="3200" dirty="0"/>
              <a:t>Key representations:</a:t>
            </a:r>
          </a:p>
        </p:txBody>
      </p:sp>
      <p:pic>
        <p:nvPicPr>
          <p:cNvPr id="2" name="Picture 1">
            <a:extLst>
              <a:ext uri="{FF2B5EF4-FFF2-40B4-BE49-F238E27FC236}">
                <a16:creationId xmlns:a16="http://schemas.microsoft.com/office/drawing/2014/main" id="{F591C789-B1AE-4868-B2D4-61DAF8F76E8F}"/>
              </a:ext>
            </a:extLst>
          </p:cNvPr>
          <p:cNvPicPr>
            <a:picLocks noChangeAspect="1"/>
          </p:cNvPicPr>
          <p:nvPr/>
        </p:nvPicPr>
        <p:blipFill>
          <a:blip r:embed="rId2"/>
          <a:stretch>
            <a:fillRect/>
          </a:stretch>
        </p:blipFill>
        <p:spPr>
          <a:xfrm>
            <a:off x="1314865" y="1011596"/>
            <a:ext cx="6238460" cy="4834807"/>
          </a:xfrm>
          <a:prstGeom prst="rect">
            <a:avLst/>
          </a:prstGeom>
        </p:spPr>
      </p:pic>
    </p:spTree>
    <p:extLst>
      <p:ext uri="{BB962C8B-B14F-4D97-AF65-F5344CB8AC3E}">
        <p14:creationId xmlns:p14="http://schemas.microsoft.com/office/powerpoint/2010/main" val="38330318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0C1AF00-B8BB-4CEB-85ED-44D8D8A15B39}"/>
              </a:ext>
            </a:extLst>
          </p:cNvPr>
          <p:cNvSpPr/>
          <p:nvPr/>
        </p:nvSpPr>
        <p:spPr>
          <a:xfrm>
            <a:off x="318051" y="300263"/>
            <a:ext cx="7341706" cy="2462213"/>
          </a:xfrm>
          <a:prstGeom prst="rect">
            <a:avLst/>
          </a:prstGeom>
        </p:spPr>
        <p:txBody>
          <a:bodyPr wrap="square">
            <a:spAutoFit/>
          </a:bodyPr>
          <a:lstStyle/>
          <a:p>
            <a:r>
              <a:rPr lang="en-GB" sz="2800" b="1" dirty="0">
                <a:solidFill>
                  <a:srgbClr val="333333"/>
                </a:solidFill>
                <a:latin typeface="Quicksand"/>
              </a:rPr>
              <a:t>Playing the Game: Challenge Mode</a:t>
            </a:r>
          </a:p>
          <a:p>
            <a:br>
              <a:rPr lang="en-GB" b="1" dirty="0"/>
            </a:br>
            <a:r>
              <a:rPr lang="en-GB" dirty="0"/>
              <a:t>When children complete Stage 3 (Tin): Level 35 in Story Mode, they will unlock Challenge Mode. Here children can race the clock to test themselves on how many questions they can answer correctly in one minute. Children have 20 different challenges to choose from; each challenge testing a different skill, for example number bonds to 10. This means that they can select the particular skill that they wish to improve their time on.</a:t>
            </a:r>
            <a:endParaRPr lang="en-GB" sz="2800" dirty="0"/>
          </a:p>
        </p:txBody>
      </p:sp>
      <p:pic>
        <p:nvPicPr>
          <p:cNvPr id="3" name="Picture 2">
            <a:extLst>
              <a:ext uri="{FF2B5EF4-FFF2-40B4-BE49-F238E27FC236}">
                <a16:creationId xmlns:a16="http://schemas.microsoft.com/office/drawing/2014/main" id="{BF7A7AE5-4089-466A-B39C-C20A5DE68BEF}"/>
              </a:ext>
            </a:extLst>
          </p:cNvPr>
          <p:cNvPicPr>
            <a:picLocks noChangeAspect="1"/>
          </p:cNvPicPr>
          <p:nvPr/>
        </p:nvPicPr>
        <p:blipFill>
          <a:blip r:embed="rId2"/>
          <a:stretch>
            <a:fillRect/>
          </a:stretch>
        </p:blipFill>
        <p:spPr>
          <a:xfrm>
            <a:off x="8449046" y="416220"/>
            <a:ext cx="3126691" cy="3145302"/>
          </a:xfrm>
          <a:prstGeom prst="rect">
            <a:avLst/>
          </a:prstGeom>
        </p:spPr>
      </p:pic>
      <p:sp>
        <p:nvSpPr>
          <p:cNvPr id="4" name="Speech Bubble: Oval 3">
            <a:extLst>
              <a:ext uri="{FF2B5EF4-FFF2-40B4-BE49-F238E27FC236}">
                <a16:creationId xmlns:a16="http://schemas.microsoft.com/office/drawing/2014/main" id="{3F8A6FBA-1043-4587-B36A-968BC6D6B27D}"/>
              </a:ext>
            </a:extLst>
          </p:cNvPr>
          <p:cNvSpPr/>
          <p:nvPr/>
        </p:nvSpPr>
        <p:spPr>
          <a:xfrm>
            <a:off x="6514228" y="3922643"/>
            <a:ext cx="3869635" cy="1908314"/>
          </a:xfrm>
          <a:prstGeom prst="wedgeEllipseCallout">
            <a:avLst>
              <a:gd name="adj1" fmla="val 62729"/>
              <a:gd name="adj2" fmla="val 18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Use this mode with caution, as we don’t want to create maths anxiety.</a:t>
            </a:r>
          </a:p>
        </p:txBody>
      </p:sp>
    </p:spTree>
    <p:extLst>
      <p:ext uri="{BB962C8B-B14F-4D97-AF65-F5344CB8AC3E}">
        <p14:creationId xmlns:p14="http://schemas.microsoft.com/office/powerpoint/2010/main" val="1584935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3FFC1A9-6BFE-4ECC-96FC-0C6ECEF574BE}"/>
              </a:ext>
            </a:extLst>
          </p:cNvPr>
          <p:cNvPicPr>
            <a:picLocks noChangeAspect="1"/>
          </p:cNvPicPr>
          <p:nvPr/>
        </p:nvPicPr>
        <p:blipFill>
          <a:blip r:embed="rId2"/>
          <a:stretch>
            <a:fillRect/>
          </a:stretch>
        </p:blipFill>
        <p:spPr>
          <a:xfrm>
            <a:off x="155025" y="139572"/>
            <a:ext cx="8047382" cy="6061329"/>
          </a:xfrm>
          <a:prstGeom prst="rect">
            <a:avLst/>
          </a:prstGeom>
        </p:spPr>
      </p:pic>
    </p:spTree>
    <p:extLst>
      <p:ext uri="{BB962C8B-B14F-4D97-AF65-F5344CB8AC3E}">
        <p14:creationId xmlns:p14="http://schemas.microsoft.com/office/powerpoint/2010/main" val="12376958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lh7-rt.googleusercontent.com/docsz/AD_4nXdoSy4CYAZm_2WlR5o7g2XXMb0MW_H8wK4LFahbaMxJ5vjqyt0iAcpNsFZ8TZ9M90dfumpW9g4Nfl8FGHLRdc548KuPzoU2qt9IzNdFi4NcIfQpN_CC9TUNWZZU1vfqHD5AHWr0Y8mepQT3aETl3Q?key=0DOcivI7zD3fvu1Uvj3Gok-d"/>
          <p:cNvPicPr>
            <a:picLocks noChangeAspect="1" noChangeArrowheads="1"/>
          </p:cNvPicPr>
          <p:nvPr/>
        </p:nvPicPr>
        <p:blipFill rotWithShape="1">
          <a:blip r:embed="rId2">
            <a:extLst>
              <a:ext uri="{28A0092B-C50C-407E-A947-70E740481C1C}">
                <a14:useLocalDpi xmlns:a14="http://schemas.microsoft.com/office/drawing/2010/main" val="0"/>
              </a:ext>
            </a:extLst>
          </a:blip>
          <a:srcRect b="52920"/>
          <a:stretch/>
        </p:blipFill>
        <p:spPr bwMode="auto">
          <a:xfrm>
            <a:off x="85848" y="95792"/>
            <a:ext cx="6466105" cy="436932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s://lh7-rt.googleusercontent.com/docsz/AD_4nXdoSy4CYAZm_2WlR5o7g2XXMb0MW_H8wK4LFahbaMxJ5vjqyt0iAcpNsFZ8TZ9M90dfumpW9g4Nfl8FGHLRdc548KuPzoU2qt9IzNdFi4NcIfQpN_CC9TUNWZZU1vfqHD5AHWr0Y8mepQT3aETl3Q?key=0DOcivI7zD3fvu1Uvj3Gok-d"/>
          <p:cNvPicPr>
            <a:picLocks noChangeAspect="1" noChangeArrowheads="1"/>
          </p:cNvPicPr>
          <p:nvPr/>
        </p:nvPicPr>
        <p:blipFill rotWithShape="1">
          <a:blip r:embed="rId2">
            <a:extLst>
              <a:ext uri="{28A0092B-C50C-407E-A947-70E740481C1C}">
                <a14:useLocalDpi xmlns:a14="http://schemas.microsoft.com/office/drawing/2010/main" val="0"/>
              </a:ext>
            </a:extLst>
          </a:blip>
          <a:srcRect t="47250"/>
          <a:stretch/>
        </p:blipFill>
        <p:spPr bwMode="auto">
          <a:xfrm>
            <a:off x="6548004" y="2584808"/>
            <a:ext cx="5643996" cy="4273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52956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0C1AF00-B8BB-4CEB-85ED-44D8D8A15B39}"/>
              </a:ext>
            </a:extLst>
          </p:cNvPr>
          <p:cNvSpPr/>
          <p:nvPr/>
        </p:nvSpPr>
        <p:spPr>
          <a:xfrm>
            <a:off x="318051" y="300263"/>
            <a:ext cx="7341706" cy="2185214"/>
          </a:xfrm>
          <a:prstGeom prst="rect">
            <a:avLst/>
          </a:prstGeom>
        </p:spPr>
        <p:txBody>
          <a:bodyPr wrap="square">
            <a:spAutoFit/>
          </a:bodyPr>
          <a:lstStyle/>
          <a:p>
            <a:r>
              <a:rPr lang="en-GB" sz="2800" b="1" dirty="0">
                <a:solidFill>
                  <a:srgbClr val="333333"/>
                </a:solidFill>
                <a:latin typeface="Quicksand"/>
              </a:rPr>
              <a:t>The Custom Shack</a:t>
            </a:r>
          </a:p>
          <a:p>
            <a:br>
              <a:rPr lang="en-GB" b="1" dirty="0"/>
            </a:br>
            <a:r>
              <a:rPr lang="en-GB" dirty="0"/>
              <a:t>For every maths question answered correctly, the children will receive coins to spend in the Custom Shack. Here, they are able to purchase new parts to upgrade and personalise their own robot character. As well as earning coins, children are kept motivated throughout their </a:t>
            </a:r>
            <a:r>
              <a:rPr lang="en-GB" dirty="0" err="1"/>
              <a:t>NumBots</a:t>
            </a:r>
            <a:r>
              <a:rPr lang="en-GB" dirty="0"/>
              <a:t> journey by collecting badges and winning trophies to reward their achievements.</a:t>
            </a:r>
            <a:endParaRPr lang="en-GB" sz="2800" dirty="0"/>
          </a:p>
        </p:txBody>
      </p:sp>
      <p:pic>
        <p:nvPicPr>
          <p:cNvPr id="5" name="Picture 4">
            <a:extLst>
              <a:ext uri="{FF2B5EF4-FFF2-40B4-BE49-F238E27FC236}">
                <a16:creationId xmlns:a16="http://schemas.microsoft.com/office/drawing/2014/main" id="{4D0A964D-EE61-4E10-B856-E820BE3E7504}"/>
              </a:ext>
            </a:extLst>
          </p:cNvPr>
          <p:cNvPicPr>
            <a:picLocks noChangeAspect="1"/>
          </p:cNvPicPr>
          <p:nvPr/>
        </p:nvPicPr>
        <p:blipFill>
          <a:blip r:embed="rId2"/>
          <a:stretch>
            <a:fillRect/>
          </a:stretch>
        </p:blipFill>
        <p:spPr>
          <a:xfrm>
            <a:off x="1540357" y="2485477"/>
            <a:ext cx="7855435" cy="3291210"/>
          </a:xfrm>
          <a:prstGeom prst="rect">
            <a:avLst/>
          </a:prstGeom>
        </p:spPr>
      </p:pic>
    </p:spTree>
    <p:extLst>
      <p:ext uri="{BB962C8B-B14F-4D97-AF65-F5344CB8AC3E}">
        <p14:creationId xmlns:p14="http://schemas.microsoft.com/office/powerpoint/2010/main" val="4738356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466A8EB-8C9A-47EB-9C8E-464724F670DE}"/>
              </a:ext>
            </a:extLst>
          </p:cNvPr>
          <p:cNvPicPr>
            <a:picLocks noChangeAspect="1"/>
          </p:cNvPicPr>
          <p:nvPr/>
        </p:nvPicPr>
        <p:blipFill>
          <a:blip r:embed="rId2"/>
          <a:stretch>
            <a:fillRect/>
          </a:stretch>
        </p:blipFill>
        <p:spPr>
          <a:xfrm>
            <a:off x="0" y="69574"/>
            <a:ext cx="10128606" cy="6718852"/>
          </a:xfrm>
          <a:prstGeom prst="rect">
            <a:avLst/>
          </a:prstGeom>
        </p:spPr>
      </p:pic>
    </p:spTree>
    <p:extLst>
      <p:ext uri="{BB962C8B-B14F-4D97-AF65-F5344CB8AC3E}">
        <p14:creationId xmlns:p14="http://schemas.microsoft.com/office/powerpoint/2010/main" val="24882404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C1C16CC-7634-4CFC-932A-E57187D2CF08}"/>
              </a:ext>
            </a:extLst>
          </p:cNvPr>
          <p:cNvSpPr/>
          <p:nvPr/>
        </p:nvSpPr>
        <p:spPr>
          <a:xfrm>
            <a:off x="357808" y="128875"/>
            <a:ext cx="10442714" cy="5509200"/>
          </a:xfrm>
          <a:prstGeom prst="rect">
            <a:avLst/>
          </a:prstGeom>
        </p:spPr>
        <p:txBody>
          <a:bodyPr wrap="square">
            <a:spAutoFit/>
          </a:bodyPr>
          <a:lstStyle/>
          <a:p>
            <a:pPr algn="ctr"/>
            <a:r>
              <a:rPr lang="en-GB" sz="3200" b="1" i="0" u="none" strike="noStrike" baseline="0" dirty="0">
                <a:solidFill>
                  <a:srgbClr val="000000"/>
                </a:solidFill>
                <a:latin typeface="Arial" panose="020B0604020202020204" pitchFamily="34" charset="0"/>
              </a:rPr>
              <a:t>How can parents support?</a:t>
            </a:r>
          </a:p>
          <a:p>
            <a:endParaRPr lang="en-GB" sz="3200" b="0" i="0" u="none" strike="noStrike" baseline="0" dirty="0">
              <a:solidFill>
                <a:srgbClr val="000000"/>
              </a:solidFill>
              <a:latin typeface="Arial" panose="020B0604020202020204" pitchFamily="34" charset="0"/>
            </a:endParaRPr>
          </a:p>
          <a:p>
            <a:r>
              <a:rPr lang="en-GB" sz="2400" dirty="0">
                <a:solidFill>
                  <a:srgbClr val="000000"/>
                </a:solidFill>
                <a:latin typeface="Arial" panose="020B0604020202020204" pitchFamily="34" charset="0"/>
              </a:rPr>
              <a:t>• </a:t>
            </a:r>
            <a:r>
              <a:rPr lang="en-GB" sz="2400" dirty="0">
                <a:solidFill>
                  <a:srgbClr val="000000"/>
                </a:solidFill>
                <a:latin typeface="Calibri" panose="020F0502020204030204" pitchFamily="34" charset="0"/>
              </a:rPr>
              <a:t>We recommend that children play for 5-10 minutes a day, 4 or 5 days a week. </a:t>
            </a:r>
            <a:r>
              <a:rPr lang="en-GB" sz="2400" b="1" dirty="0">
                <a:solidFill>
                  <a:srgbClr val="000000"/>
                </a:solidFill>
                <a:latin typeface="Calibri" panose="020F0502020204030204" pitchFamily="34" charset="0"/>
              </a:rPr>
              <a:t>Little and often is best!</a:t>
            </a:r>
          </a:p>
          <a:p>
            <a:r>
              <a:rPr lang="en-GB" sz="2400" dirty="0">
                <a:solidFill>
                  <a:srgbClr val="000000"/>
                </a:solidFill>
                <a:latin typeface="Arial" panose="020B0604020202020204" pitchFamily="34" charset="0"/>
              </a:rPr>
              <a:t>• </a:t>
            </a:r>
            <a:r>
              <a:rPr lang="en-GB" sz="2400" dirty="0"/>
              <a:t>There will be times when they need your help understanding what to do (to help with that, there is an info slide before each level begins) or even with typing in the answers. </a:t>
            </a:r>
          </a:p>
          <a:p>
            <a:r>
              <a:rPr lang="en-GB" sz="2400" dirty="0">
                <a:solidFill>
                  <a:srgbClr val="000000"/>
                </a:solidFill>
                <a:latin typeface="Arial" panose="020B0604020202020204" pitchFamily="34" charset="0"/>
              </a:rPr>
              <a:t>• </a:t>
            </a:r>
            <a:r>
              <a:rPr lang="en-GB" sz="2400" dirty="0"/>
              <a:t>They may need encouragement from time to time and they may benefit from being reminded that making mistakes is something perfectly natural.</a:t>
            </a:r>
            <a:endParaRPr lang="en-GB" sz="2400" dirty="0">
              <a:solidFill>
                <a:srgbClr val="000000"/>
              </a:solidFill>
              <a:latin typeface="Calibri" panose="020F0502020204030204" pitchFamily="34" charset="0"/>
            </a:endParaRPr>
          </a:p>
          <a:p>
            <a:r>
              <a:rPr lang="en-GB" sz="2400" dirty="0">
                <a:solidFill>
                  <a:srgbClr val="000000"/>
                </a:solidFill>
                <a:latin typeface="Arial" panose="020B0604020202020204" pitchFamily="34" charset="0"/>
              </a:rPr>
              <a:t>• </a:t>
            </a:r>
            <a:r>
              <a:rPr lang="en-GB" sz="2400" dirty="0"/>
              <a:t>They could also reach a point in the maths that is beyond their reach for now; if it feels like they’ve reached a blocker, we’d recommended returning to earlier levels and trying to complete them with 3 stars. </a:t>
            </a:r>
          </a:p>
          <a:p>
            <a:r>
              <a:rPr lang="en-GB" sz="2400" dirty="0">
                <a:solidFill>
                  <a:srgbClr val="000000"/>
                </a:solidFill>
                <a:latin typeface="Arial" panose="020B0604020202020204" pitchFamily="34" charset="0"/>
              </a:rPr>
              <a:t>• </a:t>
            </a:r>
            <a:r>
              <a:rPr lang="en-GB" sz="2400" dirty="0">
                <a:solidFill>
                  <a:srgbClr val="000000"/>
                </a:solidFill>
                <a:latin typeface="Calibri" panose="020F0502020204030204" pitchFamily="34" charset="0"/>
              </a:rPr>
              <a:t>If children are still finding it difficult to complete levels with 2 stars, speak to your teacher. They can change the story settings or help with strategies.</a:t>
            </a:r>
          </a:p>
        </p:txBody>
      </p:sp>
    </p:spTree>
    <p:extLst>
      <p:ext uri="{BB962C8B-B14F-4D97-AF65-F5344CB8AC3E}">
        <p14:creationId xmlns:p14="http://schemas.microsoft.com/office/powerpoint/2010/main" val="8607626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C1C16CC-7634-4CFC-932A-E57187D2CF08}"/>
              </a:ext>
            </a:extLst>
          </p:cNvPr>
          <p:cNvSpPr/>
          <p:nvPr/>
        </p:nvSpPr>
        <p:spPr>
          <a:xfrm>
            <a:off x="357808" y="128875"/>
            <a:ext cx="10442714" cy="3662541"/>
          </a:xfrm>
          <a:prstGeom prst="rect">
            <a:avLst/>
          </a:prstGeom>
        </p:spPr>
        <p:txBody>
          <a:bodyPr wrap="square">
            <a:spAutoFit/>
          </a:bodyPr>
          <a:lstStyle/>
          <a:p>
            <a:pPr algn="ctr"/>
            <a:r>
              <a:rPr lang="en-GB" sz="3200" b="1" i="0" u="none" strike="noStrike" baseline="0" dirty="0">
                <a:solidFill>
                  <a:srgbClr val="000000"/>
                </a:solidFill>
                <a:latin typeface="Arial" panose="020B0604020202020204" pitchFamily="34" charset="0"/>
              </a:rPr>
              <a:t>What can the teacher do?</a:t>
            </a:r>
          </a:p>
          <a:p>
            <a:endParaRPr lang="en-GB" sz="3200" b="0" i="0" u="none" strike="noStrike" baseline="0" dirty="0">
              <a:solidFill>
                <a:srgbClr val="000000"/>
              </a:solidFill>
              <a:latin typeface="Arial" panose="020B0604020202020204" pitchFamily="34" charset="0"/>
            </a:endParaRPr>
          </a:p>
          <a:p>
            <a:pPr marL="457200" indent="-457200">
              <a:buFont typeface="Arial" panose="020B0604020202020204" pitchFamily="34" charset="0"/>
              <a:buChar char="•"/>
            </a:pPr>
            <a:r>
              <a:rPr lang="en-GB" sz="2800" dirty="0">
                <a:solidFill>
                  <a:srgbClr val="000000"/>
                </a:solidFill>
                <a:latin typeface="Calibri" panose="020F0502020204030204" pitchFamily="34" charset="0"/>
              </a:rPr>
              <a:t>They can set the story difficulty –giving more time per question. </a:t>
            </a:r>
          </a:p>
          <a:p>
            <a:pPr marL="457200" indent="-457200">
              <a:buFont typeface="Arial" panose="020B0604020202020204" pitchFamily="34" charset="0"/>
              <a:buChar char="•"/>
            </a:pPr>
            <a:endParaRPr lang="en-GB" sz="2800" dirty="0">
              <a:solidFill>
                <a:srgbClr val="000000"/>
              </a:solidFill>
              <a:latin typeface="Calibri" panose="020F0502020204030204" pitchFamily="34" charset="0"/>
            </a:endParaRPr>
          </a:p>
          <a:p>
            <a:pPr marL="457200" indent="-457200">
              <a:buFont typeface="Arial" panose="020B0604020202020204" pitchFamily="34" charset="0"/>
              <a:buChar char="•"/>
            </a:pPr>
            <a:endParaRPr lang="en-GB" sz="2800" dirty="0">
              <a:solidFill>
                <a:srgbClr val="000000"/>
              </a:solidFill>
              <a:latin typeface="Calibri" panose="020F0502020204030204" pitchFamily="34" charset="0"/>
            </a:endParaRPr>
          </a:p>
          <a:p>
            <a:pPr marL="457200" indent="-457200">
              <a:buFont typeface="Arial" panose="020B0604020202020204" pitchFamily="34" charset="0"/>
              <a:buChar char="•"/>
            </a:pPr>
            <a:endParaRPr lang="en-GB" sz="2800" dirty="0">
              <a:solidFill>
                <a:srgbClr val="000000"/>
              </a:solidFill>
              <a:latin typeface="Calibri" panose="020F0502020204030204" pitchFamily="34" charset="0"/>
            </a:endParaRPr>
          </a:p>
          <a:p>
            <a:pPr marL="457200" indent="-457200">
              <a:buFont typeface="Arial" panose="020B0604020202020204" pitchFamily="34" charset="0"/>
              <a:buChar char="•"/>
            </a:pPr>
            <a:r>
              <a:rPr lang="en-GB" sz="2800" dirty="0">
                <a:solidFill>
                  <a:srgbClr val="000000"/>
                </a:solidFill>
                <a:latin typeface="Calibri" panose="020F0502020204030204" pitchFamily="34" charset="0"/>
              </a:rPr>
              <a:t>They can set topics on and off. This may help if your child is a little overwhelmed! </a:t>
            </a:r>
          </a:p>
        </p:txBody>
      </p:sp>
      <p:pic>
        <p:nvPicPr>
          <p:cNvPr id="5" name="Picture 4">
            <a:extLst>
              <a:ext uri="{FF2B5EF4-FFF2-40B4-BE49-F238E27FC236}">
                <a16:creationId xmlns:a16="http://schemas.microsoft.com/office/drawing/2014/main" id="{5B3D93E2-2777-4DC0-A4D8-88A0E6CBD18A}"/>
              </a:ext>
            </a:extLst>
          </p:cNvPr>
          <p:cNvPicPr>
            <a:picLocks noChangeAspect="1"/>
          </p:cNvPicPr>
          <p:nvPr/>
        </p:nvPicPr>
        <p:blipFill>
          <a:blip r:embed="rId2"/>
          <a:stretch>
            <a:fillRect/>
          </a:stretch>
        </p:blipFill>
        <p:spPr>
          <a:xfrm>
            <a:off x="6612629" y="3429000"/>
            <a:ext cx="2836172" cy="3003795"/>
          </a:xfrm>
          <a:prstGeom prst="rect">
            <a:avLst/>
          </a:prstGeom>
        </p:spPr>
      </p:pic>
      <p:pic>
        <p:nvPicPr>
          <p:cNvPr id="6" name="Picture 5">
            <a:extLst>
              <a:ext uri="{FF2B5EF4-FFF2-40B4-BE49-F238E27FC236}">
                <a16:creationId xmlns:a16="http://schemas.microsoft.com/office/drawing/2014/main" id="{66A80B2B-6B82-49B6-BF5D-035E112B0605}"/>
              </a:ext>
            </a:extLst>
          </p:cNvPr>
          <p:cNvPicPr>
            <a:picLocks noChangeAspect="1"/>
          </p:cNvPicPr>
          <p:nvPr/>
        </p:nvPicPr>
        <p:blipFill>
          <a:blip r:embed="rId3"/>
          <a:stretch>
            <a:fillRect/>
          </a:stretch>
        </p:blipFill>
        <p:spPr>
          <a:xfrm>
            <a:off x="1830456" y="1712014"/>
            <a:ext cx="10192363" cy="858907"/>
          </a:xfrm>
          <a:prstGeom prst="rect">
            <a:avLst/>
          </a:prstGeom>
        </p:spPr>
      </p:pic>
    </p:spTree>
    <p:extLst>
      <p:ext uri="{BB962C8B-B14F-4D97-AF65-F5344CB8AC3E}">
        <p14:creationId xmlns:p14="http://schemas.microsoft.com/office/powerpoint/2010/main" val="575628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43B45BD-9043-40E0-9B1E-F2FE955C6E87}"/>
              </a:ext>
            </a:extLst>
          </p:cNvPr>
          <p:cNvSpPr/>
          <p:nvPr/>
        </p:nvSpPr>
        <p:spPr>
          <a:xfrm>
            <a:off x="755374" y="575534"/>
            <a:ext cx="9607826" cy="2000548"/>
          </a:xfrm>
          <a:prstGeom prst="rect">
            <a:avLst/>
          </a:prstGeom>
        </p:spPr>
        <p:txBody>
          <a:bodyPr wrap="square">
            <a:spAutoFit/>
          </a:bodyPr>
          <a:lstStyle/>
          <a:p>
            <a:r>
              <a:rPr lang="en-GB" sz="4400" b="1" i="0" u="none" strike="noStrike" baseline="0" dirty="0">
                <a:solidFill>
                  <a:srgbClr val="000000"/>
                </a:solidFill>
                <a:latin typeface="Arial" panose="020B0604020202020204" pitchFamily="34" charset="0"/>
              </a:rPr>
              <a:t>Let’s Play!</a:t>
            </a:r>
          </a:p>
          <a:p>
            <a:endParaRPr lang="en-GB" sz="4400" b="0" i="0" u="none" strike="noStrike" baseline="0" dirty="0">
              <a:solidFill>
                <a:srgbClr val="000000"/>
              </a:solidFill>
              <a:latin typeface="Arial" panose="020B0604020202020204" pitchFamily="34" charset="0"/>
            </a:endParaRPr>
          </a:p>
          <a:p>
            <a:r>
              <a:rPr lang="en-GB" sz="3600" dirty="0">
                <a:solidFill>
                  <a:srgbClr val="000000"/>
                </a:solidFill>
                <a:latin typeface="Arial" panose="020B0604020202020204" pitchFamily="34" charset="0"/>
              </a:rPr>
              <a:t>★</a:t>
            </a:r>
            <a:r>
              <a:rPr lang="en-GB" sz="3600" dirty="0">
                <a:solidFill>
                  <a:srgbClr val="000000"/>
                </a:solidFill>
                <a:latin typeface="Calibri" panose="020F0502020204030204" pitchFamily="34" charset="0"/>
              </a:rPr>
              <a:t>Let’s have a look at how </a:t>
            </a:r>
            <a:r>
              <a:rPr lang="en-GB" sz="3600" dirty="0" err="1">
                <a:solidFill>
                  <a:srgbClr val="000000"/>
                </a:solidFill>
                <a:latin typeface="Calibri" panose="020F0502020204030204" pitchFamily="34" charset="0"/>
              </a:rPr>
              <a:t>NumBots</a:t>
            </a:r>
            <a:r>
              <a:rPr lang="en-GB" sz="3600" dirty="0">
                <a:solidFill>
                  <a:srgbClr val="000000"/>
                </a:solidFill>
                <a:latin typeface="Calibri" panose="020F0502020204030204" pitchFamily="34" charset="0"/>
              </a:rPr>
              <a:t> looks.</a:t>
            </a:r>
            <a:r>
              <a:rPr lang="en-GB" dirty="0">
                <a:solidFill>
                  <a:srgbClr val="000000"/>
                </a:solidFill>
                <a:latin typeface="Calibri" panose="020F0502020204030204" pitchFamily="34" charset="0"/>
              </a:rPr>
              <a:t> </a:t>
            </a:r>
          </a:p>
        </p:txBody>
      </p:sp>
    </p:spTree>
    <p:extLst>
      <p:ext uri="{BB962C8B-B14F-4D97-AF65-F5344CB8AC3E}">
        <p14:creationId xmlns:p14="http://schemas.microsoft.com/office/powerpoint/2010/main" val="3116346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9"/>
          <p:cNvSpPr/>
          <p:nvPr/>
        </p:nvSpPr>
        <p:spPr>
          <a:xfrm>
            <a:off x="460912" y="333994"/>
            <a:ext cx="3454391" cy="1081017"/>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0" tIns="0" rIns="0" bIns="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33" name="Google Shape;133;p9"/>
          <p:cNvSpPr txBox="1"/>
          <p:nvPr/>
        </p:nvSpPr>
        <p:spPr>
          <a:xfrm>
            <a:off x="368147" y="1779900"/>
            <a:ext cx="4111088" cy="3569769"/>
          </a:xfrm>
          <a:prstGeom prst="rect">
            <a:avLst/>
          </a:prstGeom>
          <a:noFill/>
          <a:ln>
            <a:noFill/>
          </a:ln>
        </p:spPr>
        <p:txBody>
          <a:bodyPr spcFirstLastPara="1" wrap="square" lIns="121900" tIns="60933" rIns="121900" bIns="60933" anchor="t" anchorCtr="0">
            <a:spAutoFit/>
          </a:bodyPr>
          <a:lstStyle/>
          <a:p>
            <a:pPr defTabSz="1219170">
              <a:buClr>
                <a:srgbClr val="000000"/>
              </a:buClr>
              <a:buSzPts val="2800"/>
            </a:pPr>
            <a:r>
              <a:rPr lang="en" sz="3733" b="1" kern="0" dirty="0">
                <a:solidFill>
                  <a:srgbClr val="009999"/>
                </a:solidFill>
                <a:latin typeface="Arial"/>
                <a:ea typeface="Arial"/>
                <a:cs typeface="Arial"/>
                <a:sym typeface="Arial"/>
              </a:rPr>
              <a:t>Helping you</a:t>
            </a:r>
            <a:r>
              <a:rPr lang="en-GB" sz="3733" b="1" kern="0" dirty="0">
                <a:solidFill>
                  <a:srgbClr val="009999"/>
                </a:solidFill>
                <a:latin typeface="Arial"/>
                <a:ea typeface="Arial"/>
                <a:cs typeface="Arial"/>
                <a:sym typeface="Arial"/>
              </a:rPr>
              <a:t>r child</a:t>
            </a:r>
            <a:r>
              <a:rPr lang="en" sz="3733" b="1" kern="0" dirty="0">
                <a:solidFill>
                  <a:srgbClr val="009999"/>
                </a:solidFill>
                <a:latin typeface="Arial"/>
                <a:ea typeface="Arial"/>
                <a:cs typeface="Arial"/>
                <a:sym typeface="Arial"/>
              </a:rPr>
              <a:t> and Rusty to shine like a diamond!</a:t>
            </a:r>
          </a:p>
          <a:p>
            <a:pPr defTabSz="1219170">
              <a:buClr>
                <a:srgbClr val="000000"/>
              </a:buClr>
              <a:buSzPts val="2800"/>
            </a:pPr>
            <a:endParaRPr lang="en" sz="3733" b="1" kern="0" dirty="0">
              <a:solidFill>
                <a:srgbClr val="009999"/>
              </a:solidFill>
              <a:latin typeface="Arial"/>
              <a:ea typeface="Arial"/>
              <a:cs typeface="Arial"/>
              <a:sym typeface="Arial"/>
            </a:endParaRPr>
          </a:p>
          <a:p>
            <a:pPr defTabSz="1219170">
              <a:buClr>
                <a:srgbClr val="000000"/>
              </a:buClr>
              <a:buSzPts val="2800"/>
            </a:pPr>
            <a:r>
              <a:rPr lang="en" sz="3733" b="1" kern="0" dirty="0">
                <a:solidFill>
                  <a:srgbClr val="009999"/>
                </a:solidFill>
                <a:latin typeface="Arial"/>
                <a:ea typeface="Arial"/>
                <a:cs typeface="Arial"/>
                <a:sym typeface="Arial"/>
              </a:rPr>
              <a:t>Any questions?</a:t>
            </a:r>
            <a:endParaRPr sz="1867" kern="0" dirty="0">
              <a:solidFill>
                <a:srgbClr val="000000"/>
              </a:solidFill>
              <a:latin typeface="Arial"/>
              <a:ea typeface="Arial"/>
              <a:cs typeface="Arial"/>
              <a:sym typeface="Arial"/>
            </a:endParaRPr>
          </a:p>
        </p:txBody>
      </p:sp>
      <p:pic>
        <p:nvPicPr>
          <p:cNvPr id="134" name="Google Shape;134;p9" descr="https://lh3.googleusercontent.com/q48RtoK1tleFu2uDmKosYUyhAyiiQXGNTJdm7Wpyb6mZBsY9fVH_PIks8EH0tiosUjHKeCLWe7zmdq2KB-3lTvSLspYkSdfKa3P0lYn-OU1jo92emc-zneYqbWQrnwLW5hqkF4zb9tw"/>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325533" y="0"/>
            <a:ext cx="6866467" cy="6866467"/>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TotalTime>
  <Words>958</Words>
  <Application>Microsoft Office PowerPoint</Application>
  <PresentationFormat>Widescreen</PresentationFormat>
  <Paragraphs>51</Paragraphs>
  <Slides>16</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16</vt:i4>
      </vt:variant>
    </vt:vector>
  </HeadingPairs>
  <TitlesOfParts>
    <vt:vector size="23" baseType="lpstr">
      <vt:lpstr>Arial</vt:lpstr>
      <vt:lpstr>Calibri</vt:lpstr>
      <vt:lpstr>Calibri Light</vt:lpstr>
      <vt:lpstr>Comic Sans MS</vt:lpstr>
      <vt:lpstr>Quicksand</vt:lpstr>
      <vt:lpstr>Office Theme</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Howard</dc:creator>
  <cp:lastModifiedBy>Kathryn Howard</cp:lastModifiedBy>
  <cp:revision>13</cp:revision>
  <dcterms:created xsi:type="dcterms:W3CDTF">2024-12-12T16:54:31Z</dcterms:created>
  <dcterms:modified xsi:type="dcterms:W3CDTF">2024-12-29T17:29:08Z</dcterms:modified>
</cp:coreProperties>
</file>